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yle%20J%20Nuckolls\AppData\Local\Temp\Temp1_Data_All_170202.zip\SurveySummary_0202201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yle%20J%20Nuckolls\AppData\Local\Temp\Temp1_Data_All_170202.zip\SurveySummary_02022017.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yle%20J%20Nuckolls\AppData\Local\Temp\Temp1_Data_All_170202.zip\SurveySummary_02022017.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6.xml.rels><?xml version="1.0" encoding="UTF-8" standalone="yes"?>
<Relationships xmlns="http://schemas.openxmlformats.org/package/2006/relationships"><Relationship Id="rId1" Type="http://schemas.openxmlformats.org/officeDocument/2006/relationships/oleObject" Target="file:///C:\Users\Kyle%20J%20Nuckolls\AppData\Local\Temp\Temp1_Data_All_170202.zip\SurveySummary_02022017.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Kyle%20J%20Nuckolls\Desktop\KOSE%20Stuff\Copy%20of%20SurveySummary_02022017.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Kyle%20J%20Nuckolls\Desktop\KOSE%20Stuff\Copy%20of%20SurveySummary_02022017.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Microsoft Sans Serif"/>
                <a:ea typeface="Microsoft Sans Serif"/>
                <a:cs typeface="Microsoft Sans Serif"/>
              </a:defRPr>
            </a:pPr>
            <a:r>
              <a:rPr lang="en-US"/>
              <a:t>For how many years have you worked for Larned State Hospital?</a:t>
            </a:r>
          </a:p>
        </c:rich>
      </c:tx>
      <c:layout>
        <c:manualLayout>
          <c:xMode val="edge"/>
          <c:yMode val="edge"/>
          <c:x val="0.12873034355853288"/>
          <c:y val="3.6364768407663541E-2"/>
        </c:manualLayout>
      </c:layout>
      <c:overlay val="0"/>
      <c:spPr>
        <a:noFill/>
        <a:ln w="25400">
          <a:noFill/>
        </a:ln>
      </c:spPr>
    </c:title>
    <c:autoTitleDeleted val="0"/>
    <c:plotArea>
      <c:layout>
        <c:manualLayout>
          <c:layoutTarget val="inner"/>
          <c:xMode val="edge"/>
          <c:yMode val="edge"/>
          <c:x val="0.17886742473396147"/>
          <c:y val="0.19773342821667053"/>
          <c:w val="0.42548766186715076"/>
          <c:h val="0.71365858000039706"/>
        </c:manualLayout>
      </c:layout>
      <c:pieChart>
        <c:varyColors val="1"/>
        <c:ser>
          <c:idx val="0"/>
          <c:order val="0"/>
          <c:spPr>
            <a:solidFill>
              <a:srgbClr val="9999FF"/>
            </a:solidFill>
            <a:ln w="12700">
              <a:solidFill>
                <a:srgbClr val="000000"/>
              </a:solidFill>
              <a:prstDash val="solid"/>
            </a:ln>
          </c:spPr>
          <c:dPt>
            <c:idx val="0"/>
            <c:bubble3D val="0"/>
            <c:extLst>
              <c:ext xmlns:c16="http://schemas.microsoft.com/office/drawing/2014/chart" uri="{C3380CC4-5D6E-409C-BE32-E72D297353CC}">
                <c16:uniqueId val="{00000000-167F-4D6C-B24C-7C9011B0AE18}"/>
              </c:ext>
            </c:extLst>
          </c:dPt>
          <c:dPt>
            <c:idx val="1"/>
            <c:bubble3D val="0"/>
            <c:spPr>
              <a:solidFill>
                <a:srgbClr val="993366"/>
              </a:solidFill>
              <a:ln w="12700">
                <a:solidFill>
                  <a:srgbClr val="000000"/>
                </a:solidFill>
                <a:prstDash val="solid"/>
              </a:ln>
            </c:spPr>
            <c:extLst>
              <c:ext xmlns:c16="http://schemas.microsoft.com/office/drawing/2014/chart" uri="{C3380CC4-5D6E-409C-BE32-E72D297353CC}">
                <c16:uniqueId val="{00000002-167F-4D6C-B24C-7C9011B0AE18}"/>
              </c:ext>
            </c:extLst>
          </c:dPt>
          <c:dPt>
            <c:idx val="2"/>
            <c:bubble3D val="0"/>
            <c:spPr>
              <a:solidFill>
                <a:srgbClr val="FFFFCC"/>
              </a:solidFill>
              <a:ln w="12700">
                <a:solidFill>
                  <a:srgbClr val="000000"/>
                </a:solidFill>
                <a:prstDash val="solid"/>
              </a:ln>
            </c:spPr>
            <c:extLst>
              <c:ext xmlns:c16="http://schemas.microsoft.com/office/drawing/2014/chart" uri="{C3380CC4-5D6E-409C-BE32-E72D297353CC}">
                <c16:uniqueId val="{00000004-167F-4D6C-B24C-7C9011B0AE18}"/>
              </c:ext>
            </c:extLst>
          </c:dPt>
          <c:dPt>
            <c:idx val="3"/>
            <c:bubble3D val="0"/>
            <c:spPr>
              <a:solidFill>
                <a:srgbClr val="CCFFFF"/>
              </a:solidFill>
              <a:ln w="12700">
                <a:solidFill>
                  <a:srgbClr val="000000"/>
                </a:solidFill>
                <a:prstDash val="solid"/>
              </a:ln>
            </c:spPr>
            <c:extLst>
              <c:ext xmlns:c16="http://schemas.microsoft.com/office/drawing/2014/chart" uri="{C3380CC4-5D6E-409C-BE32-E72D297353CC}">
                <c16:uniqueId val="{00000006-167F-4D6C-B24C-7C9011B0AE18}"/>
              </c:ext>
            </c:extLst>
          </c:dPt>
          <c:dPt>
            <c:idx val="4"/>
            <c:bubble3D val="0"/>
            <c:spPr>
              <a:solidFill>
                <a:srgbClr val="660066"/>
              </a:solidFill>
              <a:ln w="12700">
                <a:solidFill>
                  <a:srgbClr val="000000"/>
                </a:solidFill>
                <a:prstDash val="solid"/>
              </a:ln>
            </c:spPr>
            <c:extLst>
              <c:ext xmlns:c16="http://schemas.microsoft.com/office/drawing/2014/chart" uri="{C3380CC4-5D6E-409C-BE32-E72D297353CC}">
                <c16:uniqueId val="{00000008-167F-4D6C-B24C-7C9011B0AE18}"/>
              </c:ext>
            </c:extLst>
          </c:dPt>
          <c:cat>
            <c:strRef>
              <c:f>'[SurveySummary_02022017.xls]Question 1'!$A$4:$A$8</c:f>
              <c:strCache>
                <c:ptCount val="5"/>
                <c:pt idx="0">
                  <c:v>0-5 years</c:v>
                </c:pt>
                <c:pt idx="1">
                  <c:v>6-10 years</c:v>
                </c:pt>
                <c:pt idx="2">
                  <c:v>11-15 years</c:v>
                </c:pt>
                <c:pt idx="3">
                  <c:v>16-20 years</c:v>
                </c:pt>
                <c:pt idx="4">
                  <c:v>21 years or more</c:v>
                </c:pt>
              </c:strCache>
            </c:strRef>
          </c:cat>
          <c:val>
            <c:numRef>
              <c:f>'[SurveySummary_02022017.xls]Question 1'!$C$4:$C$8</c:f>
              <c:numCache>
                <c:formatCode>0.0%</c:formatCode>
                <c:ptCount val="5"/>
                <c:pt idx="0">
                  <c:v>0.67500000000000004</c:v>
                </c:pt>
                <c:pt idx="1">
                  <c:v>0.13</c:v>
                </c:pt>
                <c:pt idx="2">
                  <c:v>7.8E-2</c:v>
                </c:pt>
                <c:pt idx="3">
                  <c:v>3.9E-2</c:v>
                </c:pt>
                <c:pt idx="4">
                  <c:v>7.8E-2</c:v>
                </c:pt>
              </c:numCache>
            </c:numRef>
          </c:val>
          <c:extLst>
            <c:ext xmlns:c16="http://schemas.microsoft.com/office/drawing/2014/chart" uri="{C3380CC4-5D6E-409C-BE32-E72D297353CC}">
              <c16:uniqueId val="{00000009-167F-4D6C-B24C-7C9011B0AE18}"/>
            </c:ext>
          </c:extLst>
        </c:ser>
        <c:dLbls>
          <c:showLegendKey val="0"/>
          <c:showVal val="0"/>
          <c:showCatName val="0"/>
          <c:showSerName val="0"/>
          <c:showPercent val="0"/>
          <c:showBubbleSize val="0"/>
          <c:showLeaderLines val="1"/>
        </c:dLbls>
        <c:firstSliceAng val="0"/>
      </c:pieChart>
      <c:spPr>
        <a:solidFill>
          <a:srgbClr val="EEEEEE"/>
        </a:solidFill>
        <a:ln w="25400">
          <a:noFill/>
        </a:ln>
      </c:spPr>
    </c:plotArea>
    <c:legend>
      <c:legendPos val="r"/>
      <c:layout>
        <c:manualLayout>
          <c:xMode val="edge"/>
          <c:yMode val="edge"/>
          <c:x val="0.77780228634313542"/>
          <c:y val="0.41137644261169382"/>
          <c:w val="0.20867866218962172"/>
          <c:h val="0.28637255121035043"/>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Microsoft Sans Serif"/>
              <a:ea typeface="Microsoft Sans Serif"/>
              <a:cs typeface="Microsoft Sans Serif"/>
            </a:defRPr>
          </a:pPr>
          <a:endParaRPr lang="en-US"/>
        </a:p>
      </c:txPr>
    </c:legend>
    <c:plotVisOnly val="1"/>
    <c:dispBlanksAs val="zero"/>
    <c:showDLblsOverMax val="0"/>
  </c:chart>
  <c:spPr>
    <a:solidFill>
      <a:srgbClr val="EEEEEE"/>
    </a:solidFill>
    <a:ln w="3175">
      <a:solidFill>
        <a:srgbClr val="000000"/>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Microsoft Sans Serif"/>
                <a:ea typeface="Microsoft Sans Serif"/>
                <a:cs typeface="Microsoft Sans Serif"/>
              </a:defRPr>
            </a:pPr>
            <a:r>
              <a:rPr lang="en-US"/>
              <a:t>In your job at Larned State Hospital, do you supervise any employees?</a:t>
            </a:r>
          </a:p>
        </c:rich>
      </c:tx>
      <c:layout>
        <c:manualLayout>
          <c:xMode val="edge"/>
          <c:yMode val="edge"/>
          <c:x val="0.1653168622541159"/>
          <c:y val="3.6364768407663541E-2"/>
        </c:manualLayout>
      </c:layout>
      <c:overlay val="0"/>
      <c:spPr>
        <a:noFill/>
        <a:ln w="25400">
          <a:noFill/>
        </a:ln>
      </c:spPr>
    </c:title>
    <c:autoTitleDeleted val="0"/>
    <c:plotArea>
      <c:layout>
        <c:manualLayout>
          <c:layoutTarget val="inner"/>
          <c:xMode val="edge"/>
          <c:yMode val="edge"/>
          <c:x val="0.26017079961303485"/>
          <c:y val="0.2454621867517289"/>
          <c:w val="0.39838653690745962"/>
          <c:h val="0.66820261949081761"/>
        </c:manualLayout>
      </c:layout>
      <c:pieChart>
        <c:varyColors val="1"/>
        <c:ser>
          <c:idx val="0"/>
          <c:order val="0"/>
          <c:spPr>
            <a:solidFill>
              <a:srgbClr val="9999FF"/>
            </a:solidFill>
            <a:ln w="12700">
              <a:solidFill>
                <a:srgbClr val="000000"/>
              </a:solidFill>
              <a:prstDash val="solid"/>
            </a:ln>
          </c:spPr>
          <c:dPt>
            <c:idx val="0"/>
            <c:bubble3D val="0"/>
            <c:extLst>
              <c:ext xmlns:c16="http://schemas.microsoft.com/office/drawing/2014/chart" uri="{C3380CC4-5D6E-409C-BE32-E72D297353CC}">
                <c16:uniqueId val="{00000000-8433-4307-8470-99B2CB2D1F93}"/>
              </c:ext>
            </c:extLst>
          </c:dPt>
          <c:dPt>
            <c:idx val="1"/>
            <c:bubble3D val="0"/>
            <c:spPr>
              <a:solidFill>
                <a:srgbClr val="993366"/>
              </a:solidFill>
              <a:ln w="12700">
                <a:solidFill>
                  <a:srgbClr val="000000"/>
                </a:solidFill>
                <a:prstDash val="solid"/>
              </a:ln>
            </c:spPr>
            <c:extLst>
              <c:ext xmlns:c16="http://schemas.microsoft.com/office/drawing/2014/chart" uri="{C3380CC4-5D6E-409C-BE32-E72D297353CC}">
                <c16:uniqueId val="{00000002-8433-4307-8470-99B2CB2D1F93}"/>
              </c:ext>
            </c:extLst>
          </c:dPt>
          <c:cat>
            <c:strRef>
              <c:f>'[SurveySummary_02022017.xls]Question 2'!$A$4:$A$5</c:f>
              <c:strCache>
                <c:ptCount val="2"/>
                <c:pt idx="0">
                  <c:v>Yes</c:v>
                </c:pt>
                <c:pt idx="1">
                  <c:v>No</c:v>
                </c:pt>
              </c:strCache>
            </c:strRef>
          </c:cat>
          <c:val>
            <c:numRef>
              <c:f>'[SurveySummary_02022017.xls]Question 2'!$C$4:$C$5</c:f>
              <c:numCache>
                <c:formatCode>0.0%</c:formatCode>
                <c:ptCount val="2"/>
                <c:pt idx="0">
                  <c:v>0.14499999999999999</c:v>
                </c:pt>
                <c:pt idx="1">
                  <c:v>0.85499999999999998</c:v>
                </c:pt>
              </c:numCache>
            </c:numRef>
          </c:val>
          <c:extLst>
            <c:ext xmlns:c16="http://schemas.microsoft.com/office/drawing/2014/chart" uri="{C3380CC4-5D6E-409C-BE32-E72D297353CC}">
              <c16:uniqueId val="{00000003-8433-4307-8470-99B2CB2D1F93}"/>
            </c:ext>
          </c:extLst>
        </c:ser>
        <c:dLbls>
          <c:showLegendKey val="0"/>
          <c:showVal val="0"/>
          <c:showCatName val="0"/>
          <c:showSerName val="0"/>
          <c:showPercent val="0"/>
          <c:showBubbleSize val="0"/>
          <c:showLeaderLines val="1"/>
        </c:dLbls>
        <c:firstSliceAng val="0"/>
      </c:pieChart>
      <c:spPr>
        <a:solidFill>
          <a:srgbClr val="EEEEEE"/>
        </a:solidFill>
        <a:ln w="25400">
          <a:noFill/>
        </a:ln>
      </c:spPr>
    </c:plotArea>
    <c:legend>
      <c:legendPos val="r"/>
      <c:layout>
        <c:manualLayout>
          <c:xMode val="edge"/>
          <c:yMode val="edge"/>
          <c:x val="0.91195285489360645"/>
          <c:y val="0.52274354586016347"/>
          <c:w val="7.4528093639150611E-2"/>
          <c:h val="0.11591269929942753"/>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Microsoft Sans Serif"/>
              <a:ea typeface="Microsoft Sans Serif"/>
              <a:cs typeface="Microsoft Sans Serif"/>
            </a:defRPr>
          </a:pPr>
          <a:endParaRPr lang="en-US"/>
        </a:p>
      </c:txPr>
    </c:legend>
    <c:plotVisOnly val="1"/>
    <c:dispBlanksAs val="zero"/>
    <c:showDLblsOverMax val="0"/>
  </c:chart>
  <c:spPr>
    <a:solidFill>
      <a:srgbClr val="EEEEEE"/>
    </a:solidFill>
    <a:ln w="3175">
      <a:solidFill>
        <a:srgbClr val="000000"/>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Microsoft Sans Serif"/>
                <a:ea typeface="Microsoft Sans Serif"/>
                <a:cs typeface="Microsoft Sans Serif"/>
              </a:defRPr>
            </a:pPr>
            <a:r>
              <a:rPr lang="en-US"/>
              <a:t>Are you a member of the Kansas Organization of State Employees?</a:t>
            </a:r>
          </a:p>
        </c:rich>
      </c:tx>
      <c:layout>
        <c:manualLayout>
          <c:xMode val="edge"/>
          <c:yMode val="edge"/>
          <c:x val="0.11246966858271819"/>
          <c:y val="3.6364768407663541E-2"/>
        </c:manualLayout>
      </c:layout>
      <c:overlay val="0"/>
      <c:spPr>
        <a:noFill/>
        <a:ln w="25400">
          <a:noFill/>
        </a:ln>
      </c:spPr>
    </c:title>
    <c:autoTitleDeleted val="0"/>
    <c:plotArea>
      <c:layout>
        <c:manualLayout>
          <c:layoutTarget val="inner"/>
          <c:xMode val="edge"/>
          <c:yMode val="edge"/>
          <c:x val="0.24662023713318929"/>
          <c:y val="0.19773342821667053"/>
          <c:w val="0.42548766186715076"/>
          <c:h val="0.71365858000039706"/>
        </c:manualLayout>
      </c:layout>
      <c:pieChart>
        <c:varyColors val="1"/>
        <c:ser>
          <c:idx val="0"/>
          <c:order val="0"/>
          <c:spPr>
            <a:solidFill>
              <a:srgbClr val="9999FF"/>
            </a:solidFill>
            <a:ln w="12700">
              <a:solidFill>
                <a:srgbClr val="000000"/>
              </a:solidFill>
              <a:prstDash val="solid"/>
            </a:ln>
          </c:spPr>
          <c:dPt>
            <c:idx val="0"/>
            <c:bubble3D val="0"/>
            <c:extLst>
              <c:ext xmlns:c16="http://schemas.microsoft.com/office/drawing/2014/chart" uri="{C3380CC4-5D6E-409C-BE32-E72D297353CC}">
                <c16:uniqueId val="{00000000-8581-4377-817D-5C4624437F24}"/>
              </c:ext>
            </c:extLst>
          </c:dPt>
          <c:dPt>
            <c:idx val="1"/>
            <c:bubble3D val="0"/>
            <c:spPr>
              <a:solidFill>
                <a:srgbClr val="993366"/>
              </a:solidFill>
              <a:ln w="12700">
                <a:solidFill>
                  <a:srgbClr val="000000"/>
                </a:solidFill>
                <a:prstDash val="solid"/>
              </a:ln>
            </c:spPr>
            <c:extLst>
              <c:ext xmlns:c16="http://schemas.microsoft.com/office/drawing/2014/chart" uri="{C3380CC4-5D6E-409C-BE32-E72D297353CC}">
                <c16:uniqueId val="{00000002-8581-4377-817D-5C4624437F24}"/>
              </c:ext>
            </c:extLst>
          </c:dPt>
          <c:cat>
            <c:strRef>
              <c:f>'[SurveySummary_02022017.xls]Question 3'!$A$4:$A$5</c:f>
              <c:strCache>
                <c:ptCount val="2"/>
                <c:pt idx="0">
                  <c:v>Yes</c:v>
                </c:pt>
                <c:pt idx="1">
                  <c:v>No</c:v>
                </c:pt>
              </c:strCache>
            </c:strRef>
          </c:cat>
          <c:val>
            <c:numRef>
              <c:f>'[SurveySummary_02022017.xls]Question 3'!$C$4:$C$5</c:f>
              <c:numCache>
                <c:formatCode>0.0%</c:formatCode>
                <c:ptCount val="2"/>
                <c:pt idx="0">
                  <c:v>0.39</c:v>
                </c:pt>
                <c:pt idx="1">
                  <c:v>0.61</c:v>
                </c:pt>
              </c:numCache>
            </c:numRef>
          </c:val>
          <c:extLst>
            <c:ext xmlns:c16="http://schemas.microsoft.com/office/drawing/2014/chart" uri="{C3380CC4-5D6E-409C-BE32-E72D297353CC}">
              <c16:uniqueId val="{00000003-8581-4377-817D-5C4624437F24}"/>
            </c:ext>
          </c:extLst>
        </c:ser>
        <c:dLbls>
          <c:showLegendKey val="0"/>
          <c:showVal val="0"/>
          <c:showCatName val="0"/>
          <c:showSerName val="0"/>
          <c:showPercent val="0"/>
          <c:showBubbleSize val="0"/>
          <c:showLeaderLines val="1"/>
        </c:dLbls>
        <c:firstSliceAng val="0"/>
      </c:pieChart>
      <c:spPr>
        <a:solidFill>
          <a:srgbClr val="EEEEEE"/>
        </a:solidFill>
        <a:ln w="25400">
          <a:noFill/>
        </a:ln>
      </c:spPr>
    </c:plotArea>
    <c:legend>
      <c:legendPos val="r"/>
      <c:layout>
        <c:manualLayout>
          <c:xMode val="edge"/>
          <c:yMode val="edge"/>
          <c:x val="0.91195285489360645"/>
          <c:y val="0.49774276757989466"/>
          <c:w val="7.4528093639150611E-2"/>
          <c:h val="0.11591269929942753"/>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Microsoft Sans Serif"/>
              <a:ea typeface="Microsoft Sans Serif"/>
              <a:cs typeface="Microsoft Sans Serif"/>
            </a:defRPr>
          </a:pPr>
          <a:endParaRPr lang="en-US"/>
        </a:p>
      </c:txPr>
    </c:legend>
    <c:plotVisOnly val="1"/>
    <c:dispBlanksAs val="zero"/>
    <c:showDLblsOverMax val="0"/>
  </c:chart>
  <c:spPr>
    <a:solidFill>
      <a:srgbClr val="EEEEEE"/>
    </a:solidFill>
    <a:ln w="3175">
      <a:solidFill>
        <a:srgbClr val="000000"/>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Microsoft Sans Serif"/>
                <a:ea typeface="Microsoft Sans Serif"/>
                <a:cs typeface="Microsoft Sans Serif"/>
              </a:defRPr>
            </a:pPr>
            <a:r>
              <a:rPr lang="en-US"/>
              <a:t>How familiar or unfamiliar would you say you are with the term “workplace bullying?”</a:t>
            </a:r>
          </a:p>
        </c:rich>
      </c:tx>
      <c:layout>
        <c:manualLayout>
          <c:xMode val="edge"/>
          <c:yMode val="edge"/>
          <c:x val="0.13957079354240934"/>
          <c:y val="3.6364768407663541E-2"/>
        </c:manualLayout>
      </c:layout>
      <c:overlay val="0"/>
      <c:spPr>
        <a:noFill/>
        <a:ln w="25400">
          <a:noFill/>
        </a:ln>
      </c:spPr>
    </c:title>
    <c:autoTitleDeleted val="0"/>
    <c:plotArea>
      <c:layout>
        <c:manualLayout>
          <c:layoutTarget val="inner"/>
          <c:xMode val="edge"/>
          <c:yMode val="edge"/>
          <c:x val="0.17344719974202322"/>
          <c:y val="0.2454621867517289"/>
          <c:w val="0.39838653690745962"/>
          <c:h val="0.66820261949081761"/>
        </c:manualLayout>
      </c:layout>
      <c:pieChart>
        <c:varyColors val="1"/>
        <c:ser>
          <c:idx val="0"/>
          <c:order val="0"/>
          <c:spPr>
            <a:solidFill>
              <a:srgbClr val="9999FF"/>
            </a:solidFill>
            <a:ln w="12700">
              <a:solidFill>
                <a:srgbClr val="000000"/>
              </a:solidFill>
              <a:prstDash val="solid"/>
            </a:ln>
          </c:spPr>
          <c:dPt>
            <c:idx val="0"/>
            <c:bubble3D val="0"/>
            <c:extLst>
              <c:ext xmlns:c16="http://schemas.microsoft.com/office/drawing/2014/chart" uri="{C3380CC4-5D6E-409C-BE32-E72D297353CC}">
                <c16:uniqueId val="{00000000-348F-4BE2-99F4-09521AE8CBD2}"/>
              </c:ext>
            </c:extLst>
          </c:dPt>
          <c:dPt>
            <c:idx val="1"/>
            <c:bubble3D val="0"/>
            <c:spPr>
              <a:solidFill>
                <a:srgbClr val="993366"/>
              </a:solidFill>
              <a:ln w="12700">
                <a:solidFill>
                  <a:srgbClr val="000000"/>
                </a:solidFill>
                <a:prstDash val="solid"/>
              </a:ln>
            </c:spPr>
            <c:extLst>
              <c:ext xmlns:c16="http://schemas.microsoft.com/office/drawing/2014/chart" uri="{C3380CC4-5D6E-409C-BE32-E72D297353CC}">
                <c16:uniqueId val="{00000002-348F-4BE2-99F4-09521AE8CBD2}"/>
              </c:ext>
            </c:extLst>
          </c:dPt>
          <c:dPt>
            <c:idx val="2"/>
            <c:bubble3D val="0"/>
            <c:spPr>
              <a:solidFill>
                <a:srgbClr val="FFFFCC"/>
              </a:solidFill>
              <a:ln w="12700">
                <a:solidFill>
                  <a:srgbClr val="000000"/>
                </a:solidFill>
                <a:prstDash val="solid"/>
              </a:ln>
            </c:spPr>
            <c:extLst>
              <c:ext xmlns:c16="http://schemas.microsoft.com/office/drawing/2014/chart" uri="{C3380CC4-5D6E-409C-BE32-E72D297353CC}">
                <c16:uniqueId val="{00000004-348F-4BE2-99F4-09521AE8CBD2}"/>
              </c:ext>
            </c:extLst>
          </c:dPt>
          <c:dPt>
            <c:idx val="3"/>
            <c:bubble3D val="0"/>
            <c:spPr>
              <a:solidFill>
                <a:srgbClr val="CCFFFF"/>
              </a:solidFill>
              <a:ln w="12700">
                <a:solidFill>
                  <a:srgbClr val="000000"/>
                </a:solidFill>
                <a:prstDash val="solid"/>
              </a:ln>
            </c:spPr>
            <c:extLst>
              <c:ext xmlns:c16="http://schemas.microsoft.com/office/drawing/2014/chart" uri="{C3380CC4-5D6E-409C-BE32-E72D297353CC}">
                <c16:uniqueId val="{00000006-348F-4BE2-99F4-09521AE8CBD2}"/>
              </c:ext>
            </c:extLst>
          </c:dPt>
          <c:cat>
            <c:strRef>
              <c:f>'[SurveySummary_02022017.xls]Question 4'!$A$4:$A$7</c:f>
              <c:strCache>
                <c:ptCount val="4"/>
                <c:pt idx="0">
                  <c:v>Very familiar</c:v>
                </c:pt>
                <c:pt idx="1">
                  <c:v>Somewhat familiar</c:v>
                </c:pt>
                <c:pt idx="2">
                  <c:v>Somewhat unfamiliar</c:v>
                </c:pt>
                <c:pt idx="3">
                  <c:v>Very unfamiliar</c:v>
                </c:pt>
              </c:strCache>
            </c:strRef>
          </c:cat>
          <c:val>
            <c:numRef>
              <c:f>'[SurveySummary_02022017.xls]Question 4'!$C$4:$C$7</c:f>
              <c:numCache>
                <c:formatCode>0.0%</c:formatCode>
                <c:ptCount val="4"/>
                <c:pt idx="0">
                  <c:v>0.41600000000000004</c:v>
                </c:pt>
                <c:pt idx="1">
                  <c:v>0.53200000000000003</c:v>
                </c:pt>
                <c:pt idx="2">
                  <c:v>3.9E-2</c:v>
                </c:pt>
                <c:pt idx="3">
                  <c:v>1.3000000000000001E-2</c:v>
                </c:pt>
              </c:numCache>
            </c:numRef>
          </c:val>
          <c:extLst>
            <c:ext xmlns:c16="http://schemas.microsoft.com/office/drawing/2014/chart" uri="{C3380CC4-5D6E-409C-BE32-E72D297353CC}">
              <c16:uniqueId val="{00000007-348F-4BE2-99F4-09521AE8CBD2}"/>
            </c:ext>
          </c:extLst>
        </c:ser>
        <c:dLbls>
          <c:showLegendKey val="0"/>
          <c:showVal val="0"/>
          <c:showCatName val="0"/>
          <c:showSerName val="0"/>
          <c:showPercent val="0"/>
          <c:showBubbleSize val="0"/>
          <c:showLeaderLines val="1"/>
        </c:dLbls>
        <c:firstSliceAng val="0"/>
      </c:pieChart>
      <c:spPr>
        <a:solidFill>
          <a:srgbClr val="EEEEEE"/>
        </a:solidFill>
        <a:ln w="25400">
          <a:noFill/>
        </a:ln>
      </c:spPr>
    </c:plotArea>
    <c:legend>
      <c:legendPos val="r"/>
      <c:layout>
        <c:manualLayout>
          <c:xMode val="edge"/>
          <c:yMode val="edge"/>
          <c:x val="0.73850565515158328"/>
          <c:y val="0.46592359522318916"/>
          <c:w val="0.24797529338117383"/>
          <c:h val="0.2295526005733761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Microsoft Sans Serif"/>
              <a:ea typeface="Microsoft Sans Serif"/>
              <a:cs typeface="Microsoft Sans Serif"/>
            </a:defRPr>
          </a:pPr>
          <a:endParaRPr lang="en-US"/>
        </a:p>
      </c:txPr>
    </c:legend>
    <c:plotVisOnly val="1"/>
    <c:dispBlanksAs val="zero"/>
    <c:showDLblsOverMax val="0"/>
  </c:chart>
  <c:spPr>
    <a:solidFill>
      <a:srgbClr val="EEEEEE"/>
    </a:solidFill>
    <a:ln w="3175">
      <a:solidFill>
        <a:srgbClr val="000000"/>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Microsoft Sans Serif"/>
                <a:ea typeface="Microsoft Sans Serif"/>
                <a:cs typeface="Microsoft Sans Serif"/>
              </a:defRPr>
            </a:pPr>
            <a:r>
              <a:rPr lang="en-US"/>
              <a:t>Have you ever attended a workshop about workplace bullying?</a:t>
            </a:r>
          </a:p>
        </c:rich>
      </c:tx>
      <c:layout>
        <c:manualLayout>
          <c:xMode val="edge"/>
          <c:yMode val="edge"/>
          <c:x val="0.14363596228636299"/>
          <c:y val="3.6364768407663541E-2"/>
        </c:manualLayout>
      </c:layout>
      <c:overlay val="0"/>
      <c:spPr>
        <a:noFill/>
        <a:ln w="25400">
          <a:noFill/>
        </a:ln>
      </c:spPr>
    </c:title>
    <c:autoTitleDeleted val="0"/>
    <c:plotArea>
      <c:layout>
        <c:manualLayout>
          <c:layoutTarget val="inner"/>
          <c:xMode val="edge"/>
          <c:yMode val="edge"/>
          <c:x val="0.24662023713318929"/>
          <c:y val="0.19773342821667053"/>
          <c:w val="0.42548766186715076"/>
          <c:h val="0.71365858000039706"/>
        </c:manualLayout>
      </c:layout>
      <c:pieChart>
        <c:varyColors val="1"/>
        <c:ser>
          <c:idx val="0"/>
          <c:order val="0"/>
          <c:spPr>
            <a:solidFill>
              <a:srgbClr val="9999FF"/>
            </a:solidFill>
            <a:ln w="12700">
              <a:solidFill>
                <a:srgbClr val="000000"/>
              </a:solidFill>
              <a:prstDash val="solid"/>
            </a:ln>
          </c:spPr>
          <c:dPt>
            <c:idx val="0"/>
            <c:bubble3D val="0"/>
            <c:extLst>
              <c:ext xmlns:c16="http://schemas.microsoft.com/office/drawing/2014/chart" uri="{C3380CC4-5D6E-409C-BE32-E72D297353CC}">
                <c16:uniqueId val="{00000000-12EE-48D5-BB36-4724B2583156}"/>
              </c:ext>
            </c:extLst>
          </c:dPt>
          <c:dPt>
            <c:idx val="1"/>
            <c:bubble3D val="0"/>
            <c:spPr>
              <a:solidFill>
                <a:srgbClr val="993366"/>
              </a:solidFill>
              <a:ln w="12700">
                <a:solidFill>
                  <a:srgbClr val="000000"/>
                </a:solidFill>
                <a:prstDash val="solid"/>
              </a:ln>
            </c:spPr>
            <c:extLst>
              <c:ext xmlns:c16="http://schemas.microsoft.com/office/drawing/2014/chart" uri="{C3380CC4-5D6E-409C-BE32-E72D297353CC}">
                <c16:uniqueId val="{00000002-12EE-48D5-BB36-4724B2583156}"/>
              </c:ext>
            </c:extLst>
          </c:dPt>
          <c:cat>
            <c:strRef>
              <c:f>'[SurveySummary_02022017.xls]Question 5'!$A$4:$A$5</c:f>
              <c:strCache>
                <c:ptCount val="2"/>
                <c:pt idx="0">
                  <c:v>Yes</c:v>
                </c:pt>
                <c:pt idx="1">
                  <c:v>No</c:v>
                </c:pt>
              </c:strCache>
            </c:strRef>
          </c:cat>
          <c:val>
            <c:numRef>
              <c:f>'[SurveySummary_02022017.xls]Question 5'!$C$4:$C$5</c:f>
              <c:numCache>
                <c:formatCode>0.0%</c:formatCode>
                <c:ptCount val="2"/>
                <c:pt idx="0">
                  <c:v>0.184</c:v>
                </c:pt>
                <c:pt idx="1">
                  <c:v>0.81599999999999995</c:v>
                </c:pt>
              </c:numCache>
            </c:numRef>
          </c:val>
          <c:extLst>
            <c:ext xmlns:c16="http://schemas.microsoft.com/office/drawing/2014/chart" uri="{C3380CC4-5D6E-409C-BE32-E72D297353CC}">
              <c16:uniqueId val="{00000003-12EE-48D5-BB36-4724B2583156}"/>
            </c:ext>
          </c:extLst>
        </c:ser>
        <c:dLbls>
          <c:showLegendKey val="0"/>
          <c:showVal val="0"/>
          <c:showCatName val="0"/>
          <c:showSerName val="0"/>
          <c:showPercent val="0"/>
          <c:showBubbleSize val="0"/>
          <c:showLeaderLines val="1"/>
        </c:dLbls>
        <c:firstSliceAng val="0"/>
      </c:pieChart>
      <c:spPr>
        <a:solidFill>
          <a:srgbClr val="EEEEEE"/>
        </a:solidFill>
        <a:ln w="25400">
          <a:noFill/>
        </a:ln>
      </c:spPr>
    </c:plotArea>
    <c:legend>
      <c:legendPos val="r"/>
      <c:layout>
        <c:manualLayout>
          <c:xMode val="edge"/>
          <c:yMode val="edge"/>
          <c:x val="0.91195285489360645"/>
          <c:y val="0.49774276757989466"/>
          <c:w val="7.4528093639150611E-2"/>
          <c:h val="0.11591269929942753"/>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Microsoft Sans Serif"/>
              <a:ea typeface="Microsoft Sans Serif"/>
              <a:cs typeface="Microsoft Sans Serif"/>
            </a:defRPr>
          </a:pPr>
          <a:endParaRPr lang="en-US"/>
        </a:p>
      </c:txPr>
    </c:legend>
    <c:plotVisOnly val="1"/>
    <c:dispBlanksAs val="zero"/>
    <c:showDLblsOverMax val="0"/>
  </c:chart>
  <c:spPr>
    <a:solidFill>
      <a:srgbClr val="EEEEEE"/>
    </a:solidFill>
    <a:ln w="3175">
      <a:solidFill>
        <a:srgbClr val="000000"/>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Microsoft Sans Serif"/>
                <a:ea typeface="Microsoft Sans Serif"/>
                <a:cs typeface="Microsoft Sans Serif"/>
              </a:defRPr>
            </a:pPr>
            <a:r>
              <a:rPr lang="en-US"/>
              <a:t>IN THE PAST TWO YEARS, have you witnessed any incidents of workplace bullying here at Larned State Hospital?</a:t>
            </a:r>
          </a:p>
        </c:rich>
      </c:tx>
      <c:layout>
        <c:manualLayout>
          <c:xMode val="edge"/>
          <c:yMode val="edge"/>
          <c:x val="0.12873034355853288"/>
          <c:y val="3.6364768407663541E-2"/>
        </c:manualLayout>
      </c:layout>
      <c:overlay val="0"/>
      <c:spPr>
        <a:noFill/>
        <a:ln w="25400">
          <a:noFill/>
        </a:ln>
      </c:spPr>
    </c:title>
    <c:autoTitleDeleted val="0"/>
    <c:plotArea>
      <c:layout>
        <c:manualLayout>
          <c:layoutTarget val="inner"/>
          <c:xMode val="edge"/>
          <c:yMode val="edge"/>
          <c:x val="0.21951911217349818"/>
          <c:y val="0.2454621867517289"/>
          <c:w val="0.39838653690745962"/>
          <c:h val="0.66820261949081761"/>
        </c:manualLayout>
      </c:layout>
      <c:pieChart>
        <c:varyColors val="1"/>
        <c:ser>
          <c:idx val="0"/>
          <c:order val="0"/>
          <c:spPr>
            <a:solidFill>
              <a:srgbClr val="9999FF"/>
            </a:solidFill>
            <a:ln w="12700">
              <a:solidFill>
                <a:srgbClr val="000000"/>
              </a:solidFill>
              <a:prstDash val="solid"/>
            </a:ln>
          </c:spPr>
          <c:dPt>
            <c:idx val="0"/>
            <c:bubble3D val="0"/>
            <c:extLst>
              <c:ext xmlns:c16="http://schemas.microsoft.com/office/drawing/2014/chart" uri="{C3380CC4-5D6E-409C-BE32-E72D297353CC}">
                <c16:uniqueId val="{00000000-0BE6-4ECD-A92D-93A77633E12E}"/>
              </c:ext>
            </c:extLst>
          </c:dPt>
          <c:dPt>
            <c:idx val="1"/>
            <c:bubble3D val="0"/>
            <c:spPr>
              <a:solidFill>
                <a:srgbClr val="993366"/>
              </a:solidFill>
              <a:ln w="12700">
                <a:solidFill>
                  <a:srgbClr val="000000"/>
                </a:solidFill>
                <a:prstDash val="solid"/>
              </a:ln>
            </c:spPr>
            <c:extLst>
              <c:ext xmlns:c16="http://schemas.microsoft.com/office/drawing/2014/chart" uri="{C3380CC4-5D6E-409C-BE32-E72D297353CC}">
                <c16:uniqueId val="{00000002-0BE6-4ECD-A92D-93A77633E12E}"/>
              </c:ext>
            </c:extLst>
          </c:dPt>
          <c:dPt>
            <c:idx val="2"/>
            <c:bubble3D val="0"/>
            <c:spPr>
              <a:solidFill>
                <a:srgbClr val="FFFFCC"/>
              </a:solidFill>
              <a:ln w="12700">
                <a:solidFill>
                  <a:srgbClr val="000000"/>
                </a:solidFill>
                <a:prstDash val="solid"/>
              </a:ln>
            </c:spPr>
            <c:extLst>
              <c:ext xmlns:c16="http://schemas.microsoft.com/office/drawing/2014/chart" uri="{C3380CC4-5D6E-409C-BE32-E72D297353CC}">
                <c16:uniqueId val="{00000004-0BE6-4ECD-A92D-93A77633E12E}"/>
              </c:ext>
            </c:extLst>
          </c:dPt>
          <c:cat>
            <c:strRef>
              <c:f>'[SurveySummary_02022017.xls]Question 6'!$A$4:$A$6</c:f>
              <c:strCache>
                <c:ptCount val="3"/>
                <c:pt idx="0">
                  <c:v>Yes</c:v>
                </c:pt>
                <c:pt idx="1">
                  <c:v>No</c:v>
                </c:pt>
                <c:pt idx="2">
                  <c:v>I'm not sure</c:v>
                </c:pt>
              </c:strCache>
            </c:strRef>
          </c:cat>
          <c:val>
            <c:numRef>
              <c:f>'[SurveySummary_02022017.xls]Question 6'!$C$4:$C$6</c:f>
              <c:numCache>
                <c:formatCode>0.0%</c:formatCode>
                <c:ptCount val="3"/>
                <c:pt idx="0">
                  <c:v>0.77599999999999991</c:v>
                </c:pt>
                <c:pt idx="1">
                  <c:v>0.105</c:v>
                </c:pt>
                <c:pt idx="2">
                  <c:v>0.11800000000000001</c:v>
                </c:pt>
              </c:numCache>
            </c:numRef>
          </c:val>
          <c:extLst>
            <c:ext xmlns:c16="http://schemas.microsoft.com/office/drawing/2014/chart" uri="{C3380CC4-5D6E-409C-BE32-E72D297353CC}">
              <c16:uniqueId val="{00000005-0BE6-4ECD-A92D-93A77633E12E}"/>
            </c:ext>
          </c:extLst>
        </c:ser>
        <c:dLbls>
          <c:showLegendKey val="0"/>
          <c:showVal val="0"/>
          <c:showCatName val="0"/>
          <c:showSerName val="0"/>
          <c:showPercent val="0"/>
          <c:showBubbleSize val="0"/>
          <c:showLeaderLines val="1"/>
        </c:dLbls>
        <c:firstSliceAng val="0"/>
      </c:pieChart>
      <c:spPr>
        <a:solidFill>
          <a:srgbClr val="EEEEEE"/>
        </a:solidFill>
        <a:ln w="25400">
          <a:noFill/>
        </a:ln>
      </c:spPr>
    </c:plotArea>
    <c:legend>
      <c:legendPos val="r"/>
      <c:layout>
        <c:manualLayout>
          <c:xMode val="edge"/>
          <c:yMode val="edge"/>
          <c:x val="0.83064948001453309"/>
          <c:y val="0.49319717152893677"/>
          <c:w val="0.15583146851822399"/>
          <c:h val="0.17273264993640181"/>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Microsoft Sans Serif"/>
              <a:ea typeface="Microsoft Sans Serif"/>
              <a:cs typeface="Microsoft Sans Serif"/>
            </a:defRPr>
          </a:pPr>
          <a:endParaRPr lang="en-US"/>
        </a:p>
      </c:txPr>
    </c:legend>
    <c:plotVisOnly val="1"/>
    <c:dispBlanksAs val="zero"/>
    <c:showDLblsOverMax val="0"/>
  </c:chart>
  <c:spPr>
    <a:solidFill>
      <a:srgbClr val="EEEEEE"/>
    </a:solidFill>
    <a:ln w="3175">
      <a:solidFill>
        <a:srgbClr val="000000"/>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000000"/>
                </a:solidFill>
                <a:latin typeface="Microsoft Sans Serif"/>
                <a:ea typeface="Microsoft Sans Serif"/>
                <a:cs typeface="Microsoft Sans Serif"/>
              </a:defRPr>
            </a:pPr>
            <a:r>
              <a:rPr lang="en-US"/>
              <a:t>Next, please think about the MOST RECENT incident of workplace bullying that you witnessed IN THE PAST TWO YEARS. Which of these categories describes the person or people who were doing the bullying? (check all that apply)</a:t>
            </a:r>
          </a:p>
        </c:rich>
      </c:tx>
      <c:layout>
        <c:manualLayout>
          <c:xMode val="edge"/>
          <c:yMode val="edge"/>
          <c:x val="0.11924494982264099"/>
          <c:y val="3.6364768407663541E-2"/>
        </c:manualLayout>
      </c:layout>
      <c:overlay val="0"/>
      <c:spPr>
        <a:noFill/>
        <a:ln w="25400">
          <a:noFill/>
        </a:ln>
      </c:spPr>
    </c:title>
    <c:autoTitleDeleted val="0"/>
    <c:plotArea>
      <c:layout>
        <c:manualLayout>
          <c:layoutTarget val="inner"/>
          <c:xMode val="edge"/>
          <c:yMode val="edge"/>
          <c:x val="0.10840449983876452"/>
          <c:y val="0.33182851171992989"/>
          <c:w val="0.86859105495810074"/>
          <c:h val="0.27500856108295552"/>
        </c:manualLayout>
      </c:layout>
      <c:barChart>
        <c:barDir val="col"/>
        <c:grouping val="clustered"/>
        <c:varyColors val="0"/>
        <c:ser>
          <c:idx val="0"/>
          <c:order val="0"/>
          <c:spPr>
            <a:solidFill>
              <a:srgbClr val="9999FF"/>
            </a:solidFill>
            <a:ln w="12700">
              <a:solidFill>
                <a:srgbClr val="000000"/>
              </a:solidFill>
              <a:prstDash val="solid"/>
            </a:ln>
          </c:spPr>
          <c:invertIfNegative val="0"/>
          <c:cat>
            <c:strRef>
              <c:f>'Question 7'!$A$4:$A$10</c:f>
              <c:strCache>
                <c:ptCount val="7"/>
                <c:pt idx="0">
                  <c:v>Administrator</c:v>
                </c:pt>
                <c:pt idx="1">
                  <c:v>Staff Member (professional, clerical, or blue-collar) </c:v>
                </c:pt>
                <c:pt idx="2">
                  <c:v>Someone of higher rank than me (but not my supervisor)</c:v>
                </c:pt>
                <c:pt idx="3">
                  <c:v>My supervisor</c:v>
                </c:pt>
                <c:pt idx="4">
                  <c:v>Someone of lower rank than me</c:v>
                </c:pt>
                <c:pt idx="5">
                  <c:v>A co-worker</c:v>
                </c:pt>
                <c:pt idx="6">
                  <c:v>A client/patient/resident</c:v>
                </c:pt>
              </c:strCache>
            </c:strRef>
          </c:cat>
          <c:val>
            <c:numRef>
              <c:f>'Question 7'!$C$4:$C$10</c:f>
              <c:numCache>
                <c:formatCode>0.0%</c:formatCode>
                <c:ptCount val="7"/>
                <c:pt idx="0">
                  <c:v>0.22</c:v>
                </c:pt>
                <c:pt idx="1">
                  <c:v>0.373</c:v>
                </c:pt>
                <c:pt idx="2">
                  <c:v>0.49200000000000005</c:v>
                </c:pt>
                <c:pt idx="3">
                  <c:v>0.28800000000000003</c:v>
                </c:pt>
                <c:pt idx="4">
                  <c:v>0.28800000000000003</c:v>
                </c:pt>
                <c:pt idx="5">
                  <c:v>0.79700000000000004</c:v>
                </c:pt>
                <c:pt idx="6">
                  <c:v>0.30499999999999999</c:v>
                </c:pt>
              </c:numCache>
            </c:numRef>
          </c:val>
          <c:extLst>
            <c:ext xmlns:c16="http://schemas.microsoft.com/office/drawing/2014/chart" uri="{C3380CC4-5D6E-409C-BE32-E72D297353CC}">
              <c16:uniqueId val="{00000000-A097-4772-AABF-123E9D326742}"/>
            </c:ext>
          </c:extLst>
        </c:ser>
        <c:dLbls>
          <c:showLegendKey val="0"/>
          <c:showVal val="0"/>
          <c:showCatName val="0"/>
          <c:showSerName val="0"/>
          <c:showPercent val="0"/>
          <c:showBubbleSize val="0"/>
        </c:dLbls>
        <c:gapWidth val="150"/>
        <c:axId val="466369840"/>
        <c:axId val="1"/>
      </c:barChart>
      <c:catAx>
        <c:axId val="466369840"/>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1000" b="0" i="0" u="none" strike="noStrike" baseline="0">
                <a:solidFill>
                  <a:srgbClr val="000000"/>
                </a:solidFill>
                <a:latin typeface="Microsoft Sans Serif"/>
                <a:ea typeface="Microsoft Sans Serif"/>
                <a:cs typeface="Microsoft Sans Serif"/>
              </a:defRPr>
            </a:pPr>
            <a:endParaRPr lang="en-US"/>
          </a:p>
        </c:txPr>
        <c:crossAx val="1"/>
        <c:crosses val="autoZero"/>
        <c:auto val="1"/>
        <c:lblAlgn val="ctr"/>
        <c:lblOffset val="100"/>
        <c:tickLblSkip val="2"/>
        <c:tickMarkSkip val="1"/>
        <c:noMultiLvlLbl val="0"/>
      </c:catAx>
      <c:valAx>
        <c:axId val="1"/>
        <c:scaling>
          <c:orientation val="minMax"/>
        </c:scaling>
        <c:delete val="0"/>
        <c:axPos val="l"/>
        <c:majorGridlines>
          <c:spPr>
            <a:ln w="3175">
              <a:solidFill>
                <a:srgbClr val="000000"/>
              </a:solidFill>
              <a:prstDash val="solid"/>
            </a:ln>
          </c:spPr>
        </c:majorGridlines>
        <c:numFmt formatCode="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Microsoft Sans Serif"/>
                <a:ea typeface="Microsoft Sans Serif"/>
                <a:cs typeface="Microsoft Sans Serif"/>
              </a:defRPr>
            </a:pPr>
            <a:endParaRPr lang="en-US"/>
          </a:p>
        </c:txPr>
        <c:crossAx val="466369840"/>
        <c:crossesAt val="1"/>
        <c:crossBetween val="between"/>
      </c:valAx>
      <c:spPr>
        <a:solidFill>
          <a:srgbClr val="EEEEEE"/>
        </a:solidFill>
        <a:ln w="25400">
          <a:noFill/>
        </a:ln>
      </c:spPr>
    </c:plotArea>
    <c:plotVisOnly val="1"/>
    <c:dispBlanksAs val="gap"/>
    <c:showDLblsOverMax val="0"/>
  </c:chart>
  <c:spPr>
    <a:solidFill>
      <a:srgbClr val="EEEEEE"/>
    </a:solidFill>
    <a:ln w="3175">
      <a:solidFill>
        <a:srgbClr val="000000"/>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w="19050">
              <a:solidFill>
                <a:schemeClr val="lt1"/>
              </a:solidFill>
            </a:ln>
            <a:effectLst/>
          </c:spPr>
          <c:invertIfNegative val="0"/>
          <c:cat>
            <c:strRef>
              <c:f>'Question 8'!$A$4:$B$19</c:f>
              <c:strCache>
                <c:ptCount val="16"/>
                <c:pt idx="0">
                  <c:v>Staring, glaring or other nonverbal demonstrations of hostility</c:v>
                </c:pt>
                <c:pt idx="1">
                  <c:v>Exclusion or social isolation</c:v>
                </c:pt>
                <c:pt idx="2">
                  <c:v>Excessive monitoring or micro-managing</c:v>
                </c:pt>
                <c:pt idx="3">
                  <c:v>Work-related harassment (work-overload, unrealistic deadlines, meaningless tasks)</c:v>
                </c:pt>
                <c:pt idx="4">
                  <c:v>Being held to a different standard than the rest of an employee’s work group</c:v>
                </c:pt>
                <c:pt idx="5">
                  <c:v>Consistent ignoring or interrupting of an employee in front of co-workers</c:v>
                </c:pt>
                <c:pt idx="6">
                  <c:v>Personal attacks (angry outbursts, excessive profanity, or name-calling)</c:v>
                </c:pt>
                <c:pt idx="7">
                  <c:v>Encouragement of others to turn against the targeted employee</c:v>
                </c:pt>
                <c:pt idx="8">
                  <c:v>Sabotage of a co-worker’s work product or undermining of an employee’s work performance</c:v>
                </c:pt>
                <c:pt idx="9">
                  <c:v>Stalking</c:v>
                </c:pt>
                <c:pt idx="10">
                  <c:v>Unwelcome touching or unconsented-to touching</c:v>
                </c:pt>
                <c:pt idx="11">
                  <c:v>Invasion of another’s person’s personal space</c:v>
                </c:pt>
                <c:pt idx="12">
                  <c:v>Unreasonable interference with an employee’s ability to do his or her work (i.e., overloading of emails)</c:v>
                </c:pt>
                <c:pt idx="13">
                  <c:v>Repeated infliction of verbal abuse, such as the use of derogatory remarks, insults and epithets</c:v>
                </c:pt>
                <c:pt idx="14">
                  <c:v>Conduct that a reasonable person would find hostile, offensive, and unrelated to the employer’s legitimate business interests</c:v>
                </c:pt>
                <c:pt idx="15">
                  <c:v>If you selected "Conduct that a reasonable person would find hostile, offensive, and unrelated to the employer’s legitimate business interests", please specify.</c:v>
                </c:pt>
              </c:strCache>
            </c:strRef>
          </c:cat>
          <c:val>
            <c:numRef>
              <c:f>'Question 8'!$C$4:$C$19</c:f>
              <c:numCache>
                <c:formatCode>0.0%</c:formatCode>
                <c:ptCount val="16"/>
                <c:pt idx="0">
                  <c:v>0.64300000000000002</c:v>
                </c:pt>
                <c:pt idx="1">
                  <c:v>0.41100000000000003</c:v>
                </c:pt>
                <c:pt idx="2">
                  <c:v>0.60699999999999998</c:v>
                </c:pt>
                <c:pt idx="3">
                  <c:v>0.48200000000000004</c:v>
                </c:pt>
                <c:pt idx="4">
                  <c:v>0.46399999999999997</c:v>
                </c:pt>
                <c:pt idx="5">
                  <c:v>0.41100000000000003</c:v>
                </c:pt>
                <c:pt idx="6">
                  <c:v>0.60699999999999998</c:v>
                </c:pt>
                <c:pt idx="7">
                  <c:v>0.51800000000000002</c:v>
                </c:pt>
                <c:pt idx="8">
                  <c:v>0.35700000000000004</c:v>
                </c:pt>
                <c:pt idx="9">
                  <c:v>0.14300000000000002</c:v>
                </c:pt>
                <c:pt idx="10">
                  <c:v>0.125</c:v>
                </c:pt>
                <c:pt idx="11">
                  <c:v>0.30399999999999999</c:v>
                </c:pt>
                <c:pt idx="12">
                  <c:v>0.25</c:v>
                </c:pt>
                <c:pt idx="13">
                  <c:v>0.53600000000000003</c:v>
                </c:pt>
                <c:pt idx="14">
                  <c:v>0.28600000000000003</c:v>
                </c:pt>
                <c:pt idx="15">
                  <c:v>0.214</c:v>
                </c:pt>
              </c:numCache>
            </c:numRef>
          </c:val>
          <c:extLst>
            <c:ext xmlns:c16="http://schemas.microsoft.com/office/drawing/2014/chart" uri="{C3380CC4-5D6E-409C-BE32-E72D297353CC}">
              <c16:uniqueId val="{00000000-01C7-4B4C-838F-1A624449846D}"/>
            </c:ext>
          </c:extLst>
        </c:ser>
        <c:dLbls>
          <c:showLegendKey val="0"/>
          <c:showVal val="0"/>
          <c:showCatName val="0"/>
          <c:showSerName val="0"/>
          <c:showPercent val="0"/>
          <c:showBubbleSize val="0"/>
        </c:dLbls>
        <c:gapWidth val="150"/>
        <c:axId val="539964464"/>
        <c:axId val="540409664"/>
      </c:barChart>
      <c:valAx>
        <c:axId val="540409664"/>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9964464"/>
        <c:crosses val="autoZero"/>
        <c:crossBetween val="between"/>
      </c:valAx>
      <c:catAx>
        <c:axId val="53996446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40966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80535864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C720E0-8FF9-4660-8AFA-5AE7B00F182E}"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1624689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445026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787569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934644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3907579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3919440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4265283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128780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3006982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C720E0-8FF9-4660-8AFA-5AE7B00F182E}"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91762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C720E0-8FF9-4660-8AFA-5AE7B00F182E}"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89176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C720E0-8FF9-4660-8AFA-5AE7B00F182E}" type="datetimeFigureOut">
              <a:rPr lang="en-US" smtClean="0"/>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29986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C720E0-8FF9-4660-8AFA-5AE7B00F182E}" type="datetimeFigureOut">
              <a:rPr lang="en-US" smtClean="0"/>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31534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1DC720E0-8FF9-4660-8AFA-5AE7B00F182E}" type="datetimeFigureOut">
              <a:rPr lang="en-US" smtClean="0"/>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311401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C720E0-8FF9-4660-8AFA-5AE7B00F182E}"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938487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C720E0-8FF9-4660-8AFA-5AE7B00F182E}"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2B725-825F-4FFD-817F-964EE3A8FAB8}" type="slidenum">
              <a:rPr lang="en-US" smtClean="0"/>
              <a:t>‹#›</a:t>
            </a:fld>
            <a:endParaRPr lang="en-US"/>
          </a:p>
        </p:txBody>
      </p:sp>
    </p:spTree>
    <p:extLst>
      <p:ext uri="{BB962C8B-B14F-4D97-AF65-F5344CB8AC3E}">
        <p14:creationId xmlns:p14="http://schemas.microsoft.com/office/powerpoint/2010/main" val="251336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C720E0-8FF9-4660-8AFA-5AE7B00F182E}" type="datetimeFigureOut">
              <a:rPr lang="en-US" smtClean="0"/>
              <a:t>7/24/2018</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7A2B725-825F-4FFD-817F-964EE3A8FAB8}" type="slidenum">
              <a:rPr lang="en-US" smtClean="0"/>
              <a:t>‹#›</a:t>
            </a:fld>
            <a:endParaRPr lang="en-US"/>
          </a:p>
        </p:txBody>
      </p:sp>
    </p:spTree>
    <p:extLst>
      <p:ext uri="{BB962C8B-B14F-4D97-AF65-F5344CB8AC3E}">
        <p14:creationId xmlns:p14="http://schemas.microsoft.com/office/powerpoint/2010/main" val="41301980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Workplace Bullying at Larned State Hospital</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9551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Q8. To the best of your recollection, what type of behaviors were used by the bully in the incident of workplace bullying you witnessed? (mark all that apply)</a:t>
            </a:r>
          </a:p>
        </p:txBody>
      </p:sp>
      <p:graphicFrame>
        <p:nvGraphicFramePr>
          <p:cNvPr id="4" name="Chart 3">
            <a:extLst>
              <a:ext uri="{FF2B5EF4-FFF2-40B4-BE49-F238E27FC236}">
                <a16:creationId xmlns:a16="http://schemas.microsoft.com/office/drawing/2014/main" id="{93635DF1-95C3-4C1F-8A13-A32BC6388D0E}"/>
              </a:ext>
            </a:extLst>
          </p:cNvPr>
          <p:cNvGraphicFramePr>
            <a:graphicFrameLocks/>
          </p:cNvGraphicFramePr>
          <p:nvPr>
            <p:extLst>
              <p:ext uri="{D42A27DB-BD31-4B8C-83A1-F6EECF244321}">
                <p14:modId xmlns:p14="http://schemas.microsoft.com/office/powerpoint/2010/main" val="441675711"/>
              </p:ext>
            </p:extLst>
          </p:nvPr>
        </p:nvGraphicFramePr>
        <p:xfrm>
          <a:off x="562708" y="2065867"/>
          <a:ext cx="10254518" cy="4663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4306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Q1. For how many years have you worked for Larned State Hospital?</a:t>
            </a:r>
          </a:p>
        </p:txBody>
      </p:sp>
      <p:graphicFrame>
        <p:nvGraphicFramePr>
          <p:cNvPr id="5" name="Table 4"/>
          <p:cNvGraphicFramePr>
            <a:graphicFrameLocks noGrp="1"/>
          </p:cNvGraphicFramePr>
          <p:nvPr>
            <p:extLst>
              <p:ext uri="{D42A27DB-BD31-4B8C-83A1-F6EECF244321}">
                <p14:modId xmlns:p14="http://schemas.microsoft.com/office/powerpoint/2010/main" val="83944975"/>
              </p:ext>
            </p:extLst>
          </p:nvPr>
        </p:nvGraphicFramePr>
        <p:xfrm>
          <a:off x="300282" y="2655277"/>
          <a:ext cx="5451231" cy="2584939"/>
        </p:xfrm>
        <a:graphic>
          <a:graphicData uri="http://schemas.openxmlformats.org/drawingml/2006/table">
            <a:tbl>
              <a:tblPr>
                <a:tableStyleId>{5C22544A-7EE6-4342-B048-85BDC9FD1C3A}</a:tableStyleId>
              </a:tblPr>
              <a:tblGrid>
                <a:gridCol w="3981147">
                  <a:extLst>
                    <a:ext uri="{9D8B030D-6E8A-4147-A177-3AD203B41FA5}">
                      <a16:colId xmlns:a16="http://schemas.microsoft.com/office/drawing/2014/main" val="2950344793"/>
                    </a:ext>
                  </a:extLst>
                </a:gridCol>
                <a:gridCol w="1470084">
                  <a:extLst>
                    <a:ext uri="{9D8B030D-6E8A-4147-A177-3AD203B41FA5}">
                      <a16:colId xmlns:a16="http://schemas.microsoft.com/office/drawing/2014/main" val="964529150"/>
                    </a:ext>
                  </a:extLst>
                </a:gridCol>
              </a:tblGrid>
              <a:tr h="807794">
                <a:tc>
                  <a:txBody>
                    <a:bodyPr/>
                    <a:lstStyle/>
                    <a:p>
                      <a:pPr algn="l" fontAlgn="ctr"/>
                      <a:r>
                        <a:rPr lang="en-US" sz="1400" b="1" u="none" strike="noStrike" dirty="0">
                          <a:effectLst/>
                        </a:rPr>
                        <a:t>Answer</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tc>
                  <a:txBody>
                    <a:bodyPr/>
                    <a:lstStyle/>
                    <a:p>
                      <a:pPr algn="ctr" fontAlgn="ctr"/>
                      <a:r>
                        <a:rPr lang="en-US" sz="1400" b="1" u="none" strike="noStrike" dirty="0">
                          <a:effectLst/>
                        </a:rPr>
                        <a:t>Response</a:t>
                      </a:r>
                    </a:p>
                    <a:p>
                      <a:pPr algn="ctr" fontAlgn="ctr"/>
                      <a:r>
                        <a:rPr lang="en-US" sz="1400" b="1" u="none" strike="noStrike" dirty="0">
                          <a:effectLst/>
                        </a:rPr>
                        <a:t>Percent</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030386198"/>
                  </a:ext>
                </a:extLst>
              </a:tr>
              <a:tr h="355429">
                <a:tc>
                  <a:txBody>
                    <a:bodyPr/>
                    <a:lstStyle/>
                    <a:p>
                      <a:pPr algn="l" fontAlgn="b"/>
                      <a:r>
                        <a:rPr lang="en-US" sz="1400" b="1" u="none" strike="noStrike" dirty="0">
                          <a:effectLst/>
                        </a:rPr>
                        <a:t>0-5 years</a:t>
                      </a:r>
                      <a:endParaRPr lang="en-US" sz="1400" b="1" i="0" u="none" strike="noStrike" dirty="0">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67.5%</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1455891176"/>
                  </a:ext>
                </a:extLst>
              </a:tr>
              <a:tr h="355429">
                <a:tc>
                  <a:txBody>
                    <a:bodyPr/>
                    <a:lstStyle/>
                    <a:p>
                      <a:pPr algn="l" fontAlgn="b"/>
                      <a:r>
                        <a:rPr lang="en-US" sz="1400" b="1" u="none" strike="noStrike">
                          <a:effectLst/>
                        </a:rPr>
                        <a:t>6-10 years</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13.0%</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495546961"/>
                  </a:ext>
                </a:extLst>
              </a:tr>
              <a:tr h="355429">
                <a:tc>
                  <a:txBody>
                    <a:bodyPr/>
                    <a:lstStyle/>
                    <a:p>
                      <a:pPr algn="l" fontAlgn="b"/>
                      <a:r>
                        <a:rPr lang="en-US" sz="1400" b="1" u="none" strike="noStrike">
                          <a:effectLst/>
                        </a:rPr>
                        <a:t>11-15 years</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7.8%</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620968843"/>
                  </a:ext>
                </a:extLst>
              </a:tr>
              <a:tr h="355429">
                <a:tc>
                  <a:txBody>
                    <a:bodyPr/>
                    <a:lstStyle/>
                    <a:p>
                      <a:pPr algn="l" fontAlgn="b"/>
                      <a:r>
                        <a:rPr lang="en-US" sz="1400" b="1" u="none" strike="noStrike">
                          <a:effectLst/>
                        </a:rPr>
                        <a:t>16-20 years</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3.9%</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895648695"/>
                  </a:ext>
                </a:extLst>
              </a:tr>
              <a:tr h="355429">
                <a:tc>
                  <a:txBody>
                    <a:bodyPr/>
                    <a:lstStyle/>
                    <a:p>
                      <a:pPr algn="l" fontAlgn="b"/>
                      <a:r>
                        <a:rPr lang="en-US" sz="1400" b="1" u="none" strike="noStrike">
                          <a:effectLst/>
                        </a:rPr>
                        <a:t>21 years or more</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dirty="0">
                          <a:effectLst/>
                        </a:rPr>
                        <a:t>7.8%</a:t>
                      </a:r>
                      <a:endParaRPr lang="en-US" sz="1400" b="1" i="0" u="none" strike="noStrike" dirty="0">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835983915"/>
                  </a:ext>
                </a:extLst>
              </a:tr>
            </a:tbl>
          </a:graphicData>
        </a:graphic>
      </p:graphicFrame>
      <p:graphicFrame>
        <p:nvGraphicFramePr>
          <p:cNvPr id="6" name="Chart 5">
            <a:extLst>
              <a:ext uri="{FF2B5EF4-FFF2-40B4-BE49-F238E27FC236}">
                <a16:creationId xmlns:a16="http://schemas.microsoft.com/office/drawing/2014/main" id="{FAC41010-A38A-4401-B40C-D5432D56C211}"/>
              </a:ext>
            </a:extLst>
          </p:cNvPr>
          <p:cNvGraphicFramePr>
            <a:graphicFrameLocks/>
          </p:cNvGraphicFramePr>
          <p:nvPr>
            <p:extLst>
              <p:ext uri="{D42A27DB-BD31-4B8C-83A1-F6EECF244321}">
                <p14:modId xmlns:p14="http://schemas.microsoft.com/office/powerpoint/2010/main" val="405749632"/>
              </p:ext>
            </p:extLst>
          </p:nvPr>
        </p:nvGraphicFramePr>
        <p:xfrm>
          <a:off x="6062590" y="1887416"/>
          <a:ext cx="562356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155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 In your job at Larned State Hospital, do you supervise any employees?</a:t>
            </a:r>
          </a:p>
        </p:txBody>
      </p:sp>
      <p:graphicFrame>
        <p:nvGraphicFramePr>
          <p:cNvPr id="3" name="Table 2"/>
          <p:cNvGraphicFramePr>
            <a:graphicFrameLocks noGrp="1"/>
          </p:cNvGraphicFramePr>
          <p:nvPr>
            <p:extLst>
              <p:ext uri="{D42A27DB-BD31-4B8C-83A1-F6EECF244321}">
                <p14:modId xmlns:p14="http://schemas.microsoft.com/office/powerpoint/2010/main" val="2200964182"/>
              </p:ext>
            </p:extLst>
          </p:nvPr>
        </p:nvGraphicFramePr>
        <p:xfrm>
          <a:off x="219808" y="3622105"/>
          <a:ext cx="5240703" cy="1722226"/>
        </p:xfrm>
        <a:graphic>
          <a:graphicData uri="http://schemas.openxmlformats.org/drawingml/2006/table">
            <a:tbl>
              <a:tblPr>
                <a:tableStyleId>{5C22544A-7EE6-4342-B048-85BDC9FD1C3A}</a:tableStyleId>
              </a:tblPr>
              <a:tblGrid>
                <a:gridCol w="3827394">
                  <a:extLst>
                    <a:ext uri="{9D8B030D-6E8A-4147-A177-3AD203B41FA5}">
                      <a16:colId xmlns:a16="http://schemas.microsoft.com/office/drawing/2014/main" val="1291352464"/>
                    </a:ext>
                  </a:extLst>
                </a:gridCol>
                <a:gridCol w="1413309">
                  <a:extLst>
                    <a:ext uri="{9D8B030D-6E8A-4147-A177-3AD203B41FA5}">
                      <a16:colId xmlns:a16="http://schemas.microsoft.com/office/drawing/2014/main" val="3465984580"/>
                    </a:ext>
                  </a:extLst>
                </a:gridCol>
              </a:tblGrid>
              <a:tr h="916078">
                <a:tc>
                  <a:txBody>
                    <a:bodyPr/>
                    <a:lstStyle/>
                    <a:p>
                      <a:pPr algn="l" fontAlgn="ctr"/>
                      <a:r>
                        <a:rPr lang="en-US" sz="1400" b="1" u="none" strike="noStrike" dirty="0">
                          <a:effectLst/>
                        </a:rPr>
                        <a:t>Answer</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tc>
                  <a:txBody>
                    <a:bodyPr/>
                    <a:lstStyle/>
                    <a:p>
                      <a:pPr algn="ctr" fontAlgn="ctr"/>
                      <a:r>
                        <a:rPr lang="en-US" sz="1400" b="1" u="none" strike="noStrike" dirty="0">
                          <a:effectLst/>
                        </a:rPr>
                        <a:t>Response</a:t>
                      </a:r>
                    </a:p>
                    <a:p>
                      <a:pPr algn="ctr" fontAlgn="ctr"/>
                      <a:r>
                        <a:rPr lang="en-US" sz="1400" b="1" u="none" strike="noStrike" dirty="0">
                          <a:effectLst/>
                        </a:rPr>
                        <a:t>Percent</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813383334"/>
                  </a:ext>
                </a:extLst>
              </a:tr>
              <a:tr h="403074">
                <a:tc>
                  <a:txBody>
                    <a:bodyPr/>
                    <a:lstStyle/>
                    <a:p>
                      <a:pPr algn="l" fontAlgn="b"/>
                      <a:r>
                        <a:rPr lang="en-US" sz="1400" b="1" u="none" strike="noStrike">
                          <a:effectLst/>
                        </a:rPr>
                        <a:t>Yes</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14.5%</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4182780728"/>
                  </a:ext>
                </a:extLst>
              </a:tr>
              <a:tr h="403074">
                <a:tc>
                  <a:txBody>
                    <a:bodyPr/>
                    <a:lstStyle/>
                    <a:p>
                      <a:pPr algn="l" fontAlgn="b"/>
                      <a:r>
                        <a:rPr lang="en-US" sz="1400" b="1" u="none" strike="noStrike">
                          <a:effectLst/>
                        </a:rPr>
                        <a:t>No</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dirty="0">
                          <a:effectLst/>
                        </a:rPr>
                        <a:t>85.5%</a:t>
                      </a:r>
                      <a:endParaRPr lang="en-US" sz="1400" b="1" i="0" u="none" strike="noStrike" dirty="0">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696139520"/>
                  </a:ext>
                </a:extLst>
              </a:tr>
            </a:tbl>
          </a:graphicData>
        </a:graphic>
      </p:graphicFrame>
      <p:graphicFrame>
        <p:nvGraphicFramePr>
          <p:cNvPr id="4" name="Chart 3">
            <a:extLst>
              <a:ext uri="{FF2B5EF4-FFF2-40B4-BE49-F238E27FC236}">
                <a16:creationId xmlns:a16="http://schemas.microsoft.com/office/drawing/2014/main" id="{C66BDEEC-6E0C-44E8-B429-2C100885C18C}"/>
              </a:ext>
            </a:extLst>
          </p:cNvPr>
          <p:cNvGraphicFramePr>
            <a:graphicFrameLocks/>
          </p:cNvGraphicFramePr>
          <p:nvPr>
            <p:extLst>
              <p:ext uri="{D42A27DB-BD31-4B8C-83A1-F6EECF244321}">
                <p14:modId xmlns:p14="http://schemas.microsoft.com/office/powerpoint/2010/main" val="945300270"/>
              </p:ext>
            </p:extLst>
          </p:nvPr>
        </p:nvGraphicFramePr>
        <p:xfrm>
          <a:off x="5751513" y="2023208"/>
          <a:ext cx="562356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9639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Q3. Are you a member of the Kansas Organization of State Employees?</a:t>
            </a:r>
          </a:p>
        </p:txBody>
      </p:sp>
      <p:graphicFrame>
        <p:nvGraphicFramePr>
          <p:cNvPr id="3" name="Table 2"/>
          <p:cNvGraphicFramePr>
            <a:graphicFrameLocks noGrp="1"/>
          </p:cNvGraphicFramePr>
          <p:nvPr>
            <p:extLst>
              <p:ext uri="{D42A27DB-BD31-4B8C-83A1-F6EECF244321}">
                <p14:modId xmlns:p14="http://schemas.microsoft.com/office/powerpoint/2010/main" val="1015427637"/>
              </p:ext>
            </p:extLst>
          </p:nvPr>
        </p:nvGraphicFramePr>
        <p:xfrm>
          <a:off x="325316" y="3640015"/>
          <a:ext cx="4642826" cy="1502094"/>
        </p:xfrm>
        <a:graphic>
          <a:graphicData uri="http://schemas.openxmlformats.org/drawingml/2006/table">
            <a:tbl>
              <a:tblPr>
                <a:tableStyleId>{5C22544A-7EE6-4342-B048-85BDC9FD1C3A}</a:tableStyleId>
              </a:tblPr>
              <a:tblGrid>
                <a:gridCol w="3390752">
                  <a:extLst>
                    <a:ext uri="{9D8B030D-6E8A-4147-A177-3AD203B41FA5}">
                      <a16:colId xmlns:a16="http://schemas.microsoft.com/office/drawing/2014/main" val="3002020735"/>
                    </a:ext>
                  </a:extLst>
                </a:gridCol>
                <a:gridCol w="1252074">
                  <a:extLst>
                    <a:ext uri="{9D8B030D-6E8A-4147-A177-3AD203B41FA5}">
                      <a16:colId xmlns:a16="http://schemas.microsoft.com/office/drawing/2014/main" val="1636398311"/>
                    </a:ext>
                  </a:extLst>
                </a:gridCol>
              </a:tblGrid>
              <a:tr h="798986">
                <a:tc>
                  <a:txBody>
                    <a:bodyPr/>
                    <a:lstStyle/>
                    <a:p>
                      <a:pPr algn="l" fontAlgn="ctr"/>
                      <a:r>
                        <a:rPr lang="en-US" sz="1400" b="1" u="none" strike="noStrike" dirty="0">
                          <a:effectLst/>
                        </a:rPr>
                        <a:t>Answer</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tc>
                  <a:txBody>
                    <a:bodyPr/>
                    <a:lstStyle/>
                    <a:p>
                      <a:pPr algn="ctr" fontAlgn="ctr"/>
                      <a:r>
                        <a:rPr lang="en-US" sz="1400" b="1" u="none" strike="noStrike" dirty="0">
                          <a:effectLst/>
                        </a:rPr>
                        <a:t>Response</a:t>
                      </a:r>
                    </a:p>
                    <a:p>
                      <a:pPr algn="ctr" fontAlgn="ctr"/>
                      <a:r>
                        <a:rPr lang="en-US" sz="1400" b="1" u="none" strike="noStrike" dirty="0">
                          <a:effectLst/>
                        </a:rPr>
                        <a:t>Percent</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147251736"/>
                  </a:ext>
                </a:extLst>
              </a:tr>
              <a:tr h="351554">
                <a:tc>
                  <a:txBody>
                    <a:bodyPr/>
                    <a:lstStyle/>
                    <a:p>
                      <a:pPr algn="l" fontAlgn="b"/>
                      <a:r>
                        <a:rPr lang="en-US" sz="1400" b="1" u="none" strike="noStrike">
                          <a:effectLst/>
                        </a:rPr>
                        <a:t>Yes</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39.0%</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4224014298"/>
                  </a:ext>
                </a:extLst>
              </a:tr>
              <a:tr h="351554">
                <a:tc>
                  <a:txBody>
                    <a:bodyPr/>
                    <a:lstStyle/>
                    <a:p>
                      <a:pPr algn="l" fontAlgn="b"/>
                      <a:r>
                        <a:rPr lang="en-US" sz="1400" b="1" u="none" strike="noStrike">
                          <a:effectLst/>
                        </a:rPr>
                        <a:t>No</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dirty="0">
                          <a:effectLst/>
                        </a:rPr>
                        <a:t>61.0%</a:t>
                      </a:r>
                      <a:endParaRPr lang="en-US" sz="1400" b="1" i="0" u="none" strike="noStrike" dirty="0">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941971140"/>
                  </a:ext>
                </a:extLst>
              </a:tr>
            </a:tbl>
          </a:graphicData>
        </a:graphic>
      </p:graphicFrame>
      <p:graphicFrame>
        <p:nvGraphicFramePr>
          <p:cNvPr id="4" name="Chart 3">
            <a:extLst>
              <a:ext uri="{FF2B5EF4-FFF2-40B4-BE49-F238E27FC236}">
                <a16:creationId xmlns:a16="http://schemas.microsoft.com/office/drawing/2014/main" id="{468453F8-E9B0-49B1-87D2-D1556ECB1E41}"/>
              </a:ext>
            </a:extLst>
          </p:cNvPr>
          <p:cNvGraphicFramePr>
            <a:graphicFrameLocks/>
          </p:cNvGraphicFramePr>
          <p:nvPr>
            <p:extLst>
              <p:ext uri="{D42A27DB-BD31-4B8C-83A1-F6EECF244321}">
                <p14:modId xmlns:p14="http://schemas.microsoft.com/office/powerpoint/2010/main" val="654773566"/>
              </p:ext>
            </p:extLst>
          </p:nvPr>
        </p:nvGraphicFramePr>
        <p:xfrm>
          <a:off x="5394374" y="1789309"/>
          <a:ext cx="562356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6139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Q4. How familiar or unfamiliar would you say you are with the term “workplace bullying?”</a:t>
            </a:r>
          </a:p>
        </p:txBody>
      </p:sp>
      <p:graphicFrame>
        <p:nvGraphicFramePr>
          <p:cNvPr id="3" name="Table 2"/>
          <p:cNvGraphicFramePr>
            <a:graphicFrameLocks noGrp="1"/>
          </p:cNvGraphicFramePr>
          <p:nvPr>
            <p:extLst>
              <p:ext uri="{D42A27DB-BD31-4B8C-83A1-F6EECF244321}">
                <p14:modId xmlns:p14="http://schemas.microsoft.com/office/powerpoint/2010/main" val="2565661251"/>
              </p:ext>
            </p:extLst>
          </p:nvPr>
        </p:nvGraphicFramePr>
        <p:xfrm>
          <a:off x="246184" y="2919046"/>
          <a:ext cx="4563208" cy="2233247"/>
        </p:xfrm>
        <a:graphic>
          <a:graphicData uri="http://schemas.openxmlformats.org/drawingml/2006/table">
            <a:tbl>
              <a:tblPr>
                <a:tableStyleId>{5C22544A-7EE6-4342-B048-85BDC9FD1C3A}</a:tableStyleId>
              </a:tblPr>
              <a:tblGrid>
                <a:gridCol w="3332605">
                  <a:extLst>
                    <a:ext uri="{9D8B030D-6E8A-4147-A177-3AD203B41FA5}">
                      <a16:colId xmlns:a16="http://schemas.microsoft.com/office/drawing/2014/main" val="3171253295"/>
                    </a:ext>
                  </a:extLst>
                </a:gridCol>
                <a:gridCol w="1230603">
                  <a:extLst>
                    <a:ext uri="{9D8B030D-6E8A-4147-A177-3AD203B41FA5}">
                      <a16:colId xmlns:a16="http://schemas.microsoft.com/office/drawing/2014/main" val="2650905635"/>
                    </a:ext>
                  </a:extLst>
                </a:gridCol>
              </a:tblGrid>
              <a:tr h="809147">
                <a:tc>
                  <a:txBody>
                    <a:bodyPr/>
                    <a:lstStyle/>
                    <a:p>
                      <a:pPr algn="l" fontAlgn="ctr"/>
                      <a:r>
                        <a:rPr lang="en-US" sz="1400" b="1" u="none" strike="noStrike" dirty="0">
                          <a:effectLst/>
                        </a:rPr>
                        <a:t>Answer</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tc>
                  <a:txBody>
                    <a:bodyPr/>
                    <a:lstStyle/>
                    <a:p>
                      <a:pPr algn="ctr" fontAlgn="ctr"/>
                      <a:r>
                        <a:rPr lang="en-US" sz="1400" b="1" u="none" strike="noStrike" dirty="0">
                          <a:effectLst/>
                        </a:rPr>
                        <a:t>Response</a:t>
                      </a:r>
                    </a:p>
                    <a:p>
                      <a:pPr algn="ctr" fontAlgn="ctr"/>
                      <a:r>
                        <a:rPr lang="en-US" sz="1400" b="1" u="none" strike="noStrike" dirty="0">
                          <a:effectLst/>
                        </a:rPr>
                        <a:t>Percent</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86746970"/>
                  </a:ext>
                </a:extLst>
              </a:tr>
              <a:tr h="356025">
                <a:tc>
                  <a:txBody>
                    <a:bodyPr/>
                    <a:lstStyle/>
                    <a:p>
                      <a:pPr algn="l" fontAlgn="b"/>
                      <a:r>
                        <a:rPr lang="en-US" sz="1400" b="1" u="none" strike="noStrike">
                          <a:effectLst/>
                        </a:rPr>
                        <a:t>Very familiar</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41.6%</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028823065"/>
                  </a:ext>
                </a:extLst>
              </a:tr>
              <a:tr h="356025">
                <a:tc>
                  <a:txBody>
                    <a:bodyPr/>
                    <a:lstStyle/>
                    <a:p>
                      <a:pPr algn="l" fontAlgn="b"/>
                      <a:r>
                        <a:rPr lang="en-US" sz="1400" b="1" u="none" strike="noStrike">
                          <a:effectLst/>
                        </a:rPr>
                        <a:t>Somewhat familiar</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53.2%</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1837379803"/>
                  </a:ext>
                </a:extLst>
              </a:tr>
              <a:tr h="356025">
                <a:tc>
                  <a:txBody>
                    <a:bodyPr/>
                    <a:lstStyle/>
                    <a:p>
                      <a:pPr algn="l" fontAlgn="b"/>
                      <a:r>
                        <a:rPr lang="en-US" sz="1400" b="1" u="none" strike="noStrike">
                          <a:effectLst/>
                        </a:rPr>
                        <a:t>Somewhat unfamiliar</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3.9%</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405772315"/>
                  </a:ext>
                </a:extLst>
              </a:tr>
              <a:tr h="356025">
                <a:tc>
                  <a:txBody>
                    <a:bodyPr/>
                    <a:lstStyle/>
                    <a:p>
                      <a:pPr algn="l" fontAlgn="b"/>
                      <a:r>
                        <a:rPr lang="en-US" sz="1400" b="1" u="none" strike="noStrike">
                          <a:effectLst/>
                        </a:rPr>
                        <a:t>Very unfamiliar</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dirty="0">
                          <a:effectLst/>
                        </a:rPr>
                        <a:t>1.3%</a:t>
                      </a:r>
                      <a:endParaRPr lang="en-US" sz="1400" b="1" i="0" u="none" strike="noStrike" dirty="0">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922405735"/>
                  </a:ext>
                </a:extLst>
              </a:tr>
            </a:tbl>
          </a:graphicData>
        </a:graphic>
      </p:graphicFrame>
      <p:graphicFrame>
        <p:nvGraphicFramePr>
          <p:cNvPr id="4" name="Chart 3">
            <a:extLst>
              <a:ext uri="{FF2B5EF4-FFF2-40B4-BE49-F238E27FC236}">
                <a16:creationId xmlns:a16="http://schemas.microsoft.com/office/drawing/2014/main" id="{354108FD-E290-4445-9326-948745AAA7C4}"/>
              </a:ext>
            </a:extLst>
          </p:cNvPr>
          <p:cNvGraphicFramePr>
            <a:graphicFrameLocks/>
          </p:cNvGraphicFramePr>
          <p:nvPr>
            <p:extLst>
              <p:ext uri="{D42A27DB-BD31-4B8C-83A1-F6EECF244321}">
                <p14:modId xmlns:p14="http://schemas.microsoft.com/office/powerpoint/2010/main" val="3302764618"/>
              </p:ext>
            </p:extLst>
          </p:nvPr>
        </p:nvGraphicFramePr>
        <p:xfrm>
          <a:off x="5367997" y="1799493"/>
          <a:ext cx="562356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32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Q5. Have you ever attended a workshop about workplace bullying?</a:t>
            </a:r>
          </a:p>
        </p:txBody>
      </p:sp>
      <p:graphicFrame>
        <p:nvGraphicFramePr>
          <p:cNvPr id="3" name="Table 2"/>
          <p:cNvGraphicFramePr>
            <a:graphicFrameLocks noGrp="1"/>
          </p:cNvGraphicFramePr>
          <p:nvPr>
            <p:extLst>
              <p:ext uri="{D42A27DB-BD31-4B8C-83A1-F6EECF244321}">
                <p14:modId xmlns:p14="http://schemas.microsoft.com/office/powerpoint/2010/main" val="2409263207"/>
              </p:ext>
            </p:extLst>
          </p:nvPr>
        </p:nvGraphicFramePr>
        <p:xfrm>
          <a:off x="184640" y="3411415"/>
          <a:ext cx="4713164" cy="1827408"/>
        </p:xfrm>
        <a:graphic>
          <a:graphicData uri="http://schemas.openxmlformats.org/drawingml/2006/table">
            <a:tbl>
              <a:tblPr>
                <a:tableStyleId>{5C22544A-7EE6-4342-B048-85BDC9FD1C3A}</a:tableStyleId>
              </a:tblPr>
              <a:tblGrid>
                <a:gridCol w="3442121">
                  <a:extLst>
                    <a:ext uri="{9D8B030D-6E8A-4147-A177-3AD203B41FA5}">
                      <a16:colId xmlns:a16="http://schemas.microsoft.com/office/drawing/2014/main" val="4287722407"/>
                    </a:ext>
                  </a:extLst>
                </a:gridCol>
                <a:gridCol w="1271043">
                  <a:extLst>
                    <a:ext uri="{9D8B030D-6E8A-4147-A177-3AD203B41FA5}">
                      <a16:colId xmlns:a16="http://schemas.microsoft.com/office/drawing/2014/main" val="2515356200"/>
                    </a:ext>
                  </a:extLst>
                </a:gridCol>
              </a:tblGrid>
              <a:tr h="972026">
                <a:tc>
                  <a:txBody>
                    <a:bodyPr/>
                    <a:lstStyle/>
                    <a:p>
                      <a:pPr algn="l" fontAlgn="ctr"/>
                      <a:r>
                        <a:rPr lang="en-US" sz="1400" b="1" u="none" strike="noStrike" dirty="0">
                          <a:effectLst/>
                        </a:rPr>
                        <a:t>Answer</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tc>
                  <a:txBody>
                    <a:bodyPr/>
                    <a:lstStyle/>
                    <a:p>
                      <a:pPr algn="ctr" fontAlgn="ctr"/>
                      <a:r>
                        <a:rPr lang="en-US" sz="1400" b="1" u="none" strike="noStrike" dirty="0">
                          <a:effectLst/>
                        </a:rPr>
                        <a:t>Response</a:t>
                      </a:r>
                    </a:p>
                    <a:p>
                      <a:pPr algn="ctr" fontAlgn="ctr"/>
                      <a:r>
                        <a:rPr lang="en-US" sz="1400" b="1" u="none" strike="noStrike" dirty="0">
                          <a:effectLst/>
                        </a:rPr>
                        <a:t>Percent</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999057023"/>
                  </a:ext>
                </a:extLst>
              </a:tr>
              <a:tr h="427691">
                <a:tc>
                  <a:txBody>
                    <a:bodyPr/>
                    <a:lstStyle/>
                    <a:p>
                      <a:pPr algn="l" fontAlgn="b"/>
                      <a:r>
                        <a:rPr lang="en-US" sz="1400" b="1" u="none" strike="noStrike">
                          <a:effectLst/>
                        </a:rPr>
                        <a:t>Yes</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18.4%</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017306718"/>
                  </a:ext>
                </a:extLst>
              </a:tr>
              <a:tr h="427691">
                <a:tc>
                  <a:txBody>
                    <a:bodyPr/>
                    <a:lstStyle/>
                    <a:p>
                      <a:pPr algn="l" fontAlgn="b"/>
                      <a:r>
                        <a:rPr lang="en-US" sz="1400" b="1" u="none" strike="noStrike">
                          <a:effectLst/>
                        </a:rPr>
                        <a:t>No</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dirty="0">
                          <a:effectLst/>
                        </a:rPr>
                        <a:t>81.6%</a:t>
                      </a:r>
                      <a:endParaRPr lang="en-US" sz="1400" b="1" i="0" u="none" strike="noStrike" dirty="0">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163862232"/>
                  </a:ext>
                </a:extLst>
              </a:tr>
            </a:tbl>
          </a:graphicData>
        </a:graphic>
      </p:graphicFrame>
      <p:graphicFrame>
        <p:nvGraphicFramePr>
          <p:cNvPr id="4" name="Chart 3">
            <a:extLst>
              <a:ext uri="{FF2B5EF4-FFF2-40B4-BE49-F238E27FC236}">
                <a16:creationId xmlns:a16="http://schemas.microsoft.com/office/drawing/2014/main" id="{42292527-FFD9-4158-83AC-B94577D53412}"/>
              </a:ext>
            </a:extLst>
          </p:cNvPr>
          <p:cNvGraphicFramePr>
            <a:graphicFrameLocks/>
          </p:cNvGraphicFramePr>
          <p:nvPr>
            <p:extLst>
              <p:ext uri="{D42A27DB-BD31-4B8C-83A1-F6EECF244321}">
                <p14:modId xmlns:p14="http://schemas.microsoft.com/office/powerpoint/2010/main" val="464619779"/>
              </p:ext>
            </p:extLst>
          </p:nvPr>
        </p:nvGraphicFramePr>
        <p:xfrm>
          <a:off x="5367997" y="1886023"/>
          <a:ext cx="562356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200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Q6. IN THE PAST TWO YEARS, have you witnessed any incidents of workplace bullying here at Larned State Hospital?</a:t>
            </a:r>
          </a:p>
        </p:txBody>
      </p:sp>
      <p:graphicFrame>
        <p:nvGraphicFramePr>
          <p:cNvPr id="3" name="Table 2"/>
          <p:cNvGraphicFramePr>
            <a:graphicFrameLocks noGrp="1"/>
          </p:cNvGraphicFramePr>
          <p:nvPr>
            <p:extLst>
              <p:ext uri="{D42A27DB-BD31-4B8C-83A1-F6EECF244321}">
                <p14:modId xmlns:p14="http://schemas.microsoft.com/office/powerpoint/2010/main" val="525465381"/>
              </p:ext>
            </p:extLst>
          </p:nvPr>
        </p:nvGraphicFramePr>
        <p:xfrm>
          <a:off x="175846" y="3305908"/>
          <a:ext cx="4493357" cy="1884532"/>
        </p:xfrm>
        <a:graphic>
          <a:graphicData uri="http://schemas.openxmlformats.org/drawingml/2006/table">
            <a:tbl>
              <a:tblPr>
                <a:tableStyleId>{5C22544A-7EE6-4342-B048-85BDC9FD1C3A}</a:tableStyleId>
              </a:tblPr>
              <a:tblGrid>
                <a:gridCol w="3281592">
                  <a:extLst>
                    <a:ext uri="{9D8B030D-6E8A-4147-A177-3AD203B41FA5}">
                      <a16:colId xmlns:a16="http://schemas.microsoft.com/office/drawing/2014/main" val="19365015"/>
                    </a:ext>
                  </a:extLst>
                </a:gridCol>
                <a:gridCol w="1211765">
                  <a:extLst>
                    <a:ext uri="{9D8B030D-6E8A-4147-A177-3AD203B41FA5}">
                      <a16:colId xmlns:a16="http://schemas.microsoft.com/office/drawing/2014/main" val="3941986006"/>
                    </a:ext>
                  </a:extLst>
                </a:gridCol>
              </a:tblGrid>
              <a:tr h="812299">
                <a:tc>
                  <a:txBody>
                    <a:bodyPr/>
                    <a:lstStyle/>
                    <a:p>
                      <a:pPr algn="l" fontAlgn="ctr"/>
                      <a:r>
                        <a:rPr lang="en-US" sz="1400" b="1" u="none" strike="noStrike" dirty="0">
                          <a:effectLst/>
                        </a:rPr>
                        <a:t>Answer</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tc>
                  <a:txBody>
                    <a:bodyPr/>
                    <a:lstStyle/>
                    <a:p>
                      <a:pPr algn="ctr" fontAlgn="ctr"/>
                      <a:r>
                        <a:rPr lang="en-US" sz="1400" b="1" u="none" strike="noStrike" dirty="0">
                          <a:effectLst/>
                        </a:rPr>
                        <a:t>Response</a:t>
                      </a:r>
                    </a:p>
                    <a:p>
                      <a:pPr algn="ctr" fontAlgn="ctr"/>
                      <a:r>
                        <a:rPr lang="en-US" sz="1400" b="1" u="none" strike="noStrike" dirty="0">
                          <a:effectLst/>
                        </a:rPr>
                        <a:t>Percent</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4118770927"/>
                  </a:ext>
                </a:extLst>
              </a:tr>
              <a:tr h="357411">
                <a:tc>
                  <a:txBody>
                    <a:bodyPr/>
                    <a:lstStyle/>
                    <a:p>
                      <a:pPr algn="l" fontAlgn="b"/>
                      <a:r>
                        <a:rPr lang="en-US" sz="1400" b="1" u="none" strike="noStrike">
                          <a:effectLst/>
                        </a:rPr>
                        <a:t>Yes</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77.6%</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317061843"/>
                  </a:ext>
                </a:extLst>
              </a:tr>
              <a:tr h="357411">
                <a:tc>
                  <a:txBody>
                    <a:bodyPr/>
                    <a:lstStyle/>
                    <a:p>
                      <a:pPr algn="l" fontAlgn="b"/>
                      <a:r>
                        <a:rPr lang="en-US" sz="1400" b="1" u="none" strike="noStrike">
                          <a:effectLst/>
                        </a:rPr>
                        <a:t>No</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10.5%</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476932764"/>
                  </a:ext>
                </a:extLst>
              </a:tr>
              <a:tr h="357411">
                <a:tc>
                  <a:txBody>
                    <a:bodyPr/>
                    <a:lstStyle/>
                    <a:p>
                      <a:pPr algn="l" fontAlgn="b"/>
                      <a:r>
                        <a:rPr lang="en-US" sz="1400" b="1" u="none" strike="noStrike">
                          <a:effectLst/>
                        </a:rPr>
                        <a:t>I'm not sure</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dirty="0">
                          <a:effectLst/>
                        </a:rPr>
                        <a:t>11.8%</a:t>
                      </a:r>
                      <a:endParaRPr lang="en-US" sz="1400" b="1" i="0" u="none" strike="noStrike" dirty="0">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1343556100"/>
                  </a:ext>
                </a:extLst>
              </a:tr>
            </a:tbl>
          </a:graphicData>
        </a:graphic>
      </p:graphicFrame>
      <p:graphicFrame>
        <p:nvGraphicFramePr>
          <p:cNvPr id="4" name="Chart 3">
            <a:extLst>
              <a:ext uri="{FF2B5EF4-FFF2-40B4-BE49-F238E27FC236}">
                <a16:creationId xmlns:a16="http://schemas.microsoft.com/office/drawing/2014/main" id="{A0098C35-1BAC-40FE-BA60-035AD3A7EB7E}"/>
              </a:ext>
            </a:extLst>
          </p:cNvPr>
          <p:cNvGraphicFramePr>
            <a:graphicFrameLocks/>
          </p:cNvGraphicFramePr>
          <p:nvPr>
            <p:extLst>
              <p:ext uri="{D42A27DB-BD31-4B8C-83A1-F6EECF244321}">
                <p14:modId xmlns:p14="http://schemas.microsoft.com/office/powerpoint/2010/main" val="2271448019"/>
              </p:ext>
            </p:extLst>
          </p:nvPr>
        </p:nvGraphicFramePr>
        <p:xfrm>
          <a:off x="5042681" y="1837640"/>
          <a:ext cx="562356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604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Q7. Next, please think about the MOST RECENT incident of workplace bullying that you witnessed IN THE PAST TWO YEARS. Which of these categories describes the person or people who were doing the bullying? (check all that apply)</a:t>
            </a:r>
          </a:p>
        </p:txBody>
      </p:sp>
      <p:graphicFrame>
        <p:nvGraphicFramePr>
          <p:cNvPr id="3" name="Table 2"/>
          <p:cNvGraphicFramePr>
            <a:graphicFrameLocks noGrp="1"/>
          </p:cNvGraphicFramePr>
          <p:nvPr>
            <p:extLst>
              <p:ext uri="{D42A27DB-BD31-4B8C-83A1-F6EECF244321}">
                <p14:modId xmlns:p14="http://schemas.microsoft.com/office/powerpoint/2010/main" val="3309833037"/>
              </p:ext>
            </p:extLst>
          </p:nvPr>
        </p:nvGraphicFramePr>
        <p:xfrm>
          <a:off x="272562" y="2488223"/>
          <a:ext cx="4536831" cy="3061582"/>
        </p:xfrm>
        <a:graphic>
          <a:graphicData uri="http://schemas.openxmlformats.org/drawingml/2006/table">
            <a:tbl>
              <a:tblPr>
                <a:tableStyleId>{5C22544A-7EE6-4342-B048-85BDC9FD1C3A}</a:tableStyleId>
              </a:tblPr>
              <a:tblGrid>
                <a:gridCol w="3313342">
                  <a:extLst>
                    <a:ext uri="{9D8B030D-6E8A-4147-A177-3AD203B41FA5}">
                      <a16:colId xmlns:a16="http://schemas.microsoft.com/office/drawing/2014/main" val="3216869530"/>
                    </a:ext>
                  </a:extLst>
                </a:gridCol>
                <a:gridCol w="1223489">
                  <a:extLst>
                    <a:ext uri="{9D8B030D-6E8A-4147-A177-3AD203B41FA5}">
                      <a16:colId xmlns:a16="http://schemas.microsoft.com/office/drawing/2014/main" val="3890623903"/>
                    </a:ext>
                  </a:extLst>
                </a:gridCol>
              </a:tblGrid>
              <a:tr h="685282">
                <a:tc>
                  <a:txBody>
                    <a:bodyPr/>
                    <a:lstStyle/>
                    <a:p>
                      <a:pPr algn="l" fontAlgn="ctr"/>
                      <a:r>
                        <a:rPr lang="en-US" sz="1400" b="1" u="none" strike="noStrike" dirty="0">
                          <a:effectLst/>
                        </a:rPr>
                        <a:t>Answer</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tc>
                  <a:txBody>
                    <a:bodyPr/>
                    <a:lstStyle/>
                    <a:p>
                      <a:pPr algn="ctr" fontAlgn="ctr"/>
                      <a:r>
                        <a:rPr lang="en-US" sz="1400" b="1" u="none" strike="noStrike" dirty="0">
                          <a:effectLst/>
                        </a:rPr>
                        <a:t>Response</a:t>
                      </a:r>
                    </a:p>
                    <a:p>
                      <a:pPr algn="ctr" fontAlgn="ctr"/>
                      <a:r>
                        <a:rPr lang="en-US" sz="1400" b="1" u="none" strike="noStrike" dirty="0">
                          <a:effectLst/>
                        </a:rPr>
                        <a:t>Percent</a:t>
                      </a:r>
                      <a:endParaRPr lang="en-US" sz="1400" b="1" i="0" u="none" strike="noStrike" dirty="0">
                        <a:solidFill>
                          <a:srgbClr val="000000"/>
                        </a:solidFill>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786121740"/>
                  </a:ext>
                </a:extLst>
              </a:tr>
              <a:tr h="301524">
                <a:tc>
                  <a:txBody>
                    <a:bodyPr/>
                    <a:lstStyle/>
                    <a:p>
                      <a:pPr algn="l" fontAlgn="b"/>
                      <a:r>
                        <a:rPr lang="en-US" sz="1400" b="1" u="none" strike="noStrike">
                          <a:effectLst/>
                        </a:rPr>
                        <a:t>Administrator</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22.0%</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4260498183"/>
                  </a:ext>
                </a:extLst>
              </a:tr>
              <a:tr h="301524">
                <a:tc>
                  <a:txBody>
                    <a:bodyPr/>
                    <a:lstStyle/>
                    <a:p>
                      <a:pPr algn="l" fontAlgn="b"/>
                      <a:r>
                        <a:rPr lang="en-US" sz="1400" b="1" u="none" strike="noStrike">
                          <a:effectLst/>
                        </a:rPr>
                        <a:t>Staff Member (professional, clerical, or blue-collar) </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37.3%</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839950563"/>
                  </a:ext>
                </a:extLst>
              </a:tr>
              <a:tr h="301524">
                <a:tc>
                  <a:txBody>
                    <a:bodyPr/>
                    <a:lstStyle/>
                    <a:p>
                      <a:pPr algn="l" fontAlgn="b"/>
                      <a:r>
                        <a:rPr lang="en-US" sz="1400" b="1" u="none" strike="noStrike">
                          <a:effectLst/>
                        </a:rPr>
                        <a:t>Someone of higher rank than me (but not my supervisor)</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49.2%</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521020172"/>
                  </a:ext>
                </a:extLst>
              </a:tr>
              <a:tr h="301524">
                <a:tc>
                  <a:txBody>
                    <a:bodyPr/>
                    <a:lstStyle/>
                    <a:p>
                      <a:pPr algn="l" fontAlgn="b"/>
                      <a:r>
                        <a:rPr lang="en-US" sz="1400" b="1" u="none" strike="noStrike">
                          <a:effectLst/>
                        </a:rPr>
                        <a:t>My supervisor</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28.8%</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1410621677"/>
                  </a:ext>
                </a:extLst>
              </a:tr>
              <a:tr h="301524">
                <a:tc>
                  <a:txBody>
                    <a:bodyPr/>
                    <a:lstStyle/>
                    <a:p>
                      <a:pPr algn="l" fontAlgn="b"/>
                      <a:r>
                        <a:rPr lang="en-US" sz="1400" b="1" u="none" strike="noStrike">
                          <a:effectLst/>
                        </a:rPr>
                        <a:t>Someone of lower rank than me</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28.8%</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2544896928"/>
                  </a:ext>
                </a:extLst>
              </a:tr>
              <a:tr h="301524">
                <a:tc>
                  <a:txBody>
                    <a:bodyPr/>
                    <a:lstStyle/>
                    <a:p>
                      <a:pPr algn="l" fontAlgn="b"/>
                      <a:r>
                        <a:rPr lang="en-US" sz="1400" b="1" u="none" strike="noStrike">
                          <a:effectLst/>
                        </a:rPr>
                        <a:t>A co-worker</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a:effectLst/>
                        </a:rPr>
                        <a:t>79.7%</a:t>
                      </a:r>
                      <a:endParaRPr lang="en-US" sz="1400" b="1" i="0" u="none" strike="noStrike">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1914863666"/>
                  </a:ext>
                </a:extLst>
              </a:tr>
              <a:tr h="301524">
                <a:tc>
                  <a:txBody>
                    <a:bodyPr/>
                    <a:lstStyle/>
                    <a:p>
                      <a:pPr algn="l" fontAlgn="b"/>
                      <a:r>
                        <a:rPr lang="en-US" sz="1400" b="1" u="none" strike="noStrike">
                          <a:effectLst/>
                        </a:rPr>
                        <a:t>A client/patient/resident</a:t>
                      </a:r>
                      <a:endParaRPr lang="en-US" sz="1400" b="1" i="0" u="none" strike="noStrike">
                        <a:effectLst/>
                        <a:latin typeface="Microsoft Sans Serif" panose="020B0604020202020204" pitchFamily="34" charset="0"/>
                      </a:endParaRPr>
                    </a:p>
                  </a:txBody>
                  <a:tcPr marL="7620" marR="7620" marT="7620" marB="0" anchor="b"/>
                </a:tc>
                <a:tc>
                  <a:txBody>
                    <a:bodyPr/>
                    <a:lstStyle/>
                    <a:p>
                      <a:pPr algn="ctr" fontAlgn="ctr"/>
                      <a:r>
                        <a:rPr lang="en-US" sz="1400" b="1" u="none" strike="noStrike" dirty="0">
                          <a:effectLst/>
                        </a:rPr>
                        <a:t>30.5%</a:t>
                      </a:r>
                      <a:endParaRPr lang="en-US" sz="1400" b="1" i="0" u="none" strike="noStrike" dirty="0">
                        <a:effectLst/>
                        <a:latin typeface="Microsoft Sans Serif" panose="020B0604020202020204" pitchFamily="34" charset="0"/>
                      </a:endParaRPr>
                    </a:p>
                  </a:txBody>
                  <a:tcPr marL="7620" marR="7620" marT="7620" marB="0" anchor="ctr"/>
                </a:tc>
                <a:extLst>
                  <a:ext uri="{0D108BD9-81ED-4DB2-BD59-A6C34878D82A}">
                    <a16:rowId xmlns:a16="http://schemas.microsoft.com/office/drawing/2014/main" val="3611956856"/>
                  </a:ext>
                </a:extLst>
              </a:tr>
            </a:tbl>
          </a:graphicData>
        </a:graphic>
      </p:graphicFrame>
      <p:graphicFrame>
        <p:nvGraphicFramePr>
          <p:cNvPr id="4" name="Chart 3">
            <a:extLst>
              <a:ext uri="{FF2B5EF4-FFF2-40B4-BE49-F238E27FC236}">
                <a16:creationId xmlns:a16="http://schemas.microsoft.com/office/drawing/2014/main" id="{D458B627-0E02-4F5E-A1B8-E9BF49161E8A}"/>
              </a:ext>
            </a:extLst>
          </p:cNvPr>
          <p:cNvGraphicFramePr>
            <a:graphicFrameLocks/>
          </p:cNvGraphicFramePr>
          <p:nvPr>
            <p:extLst>
              <p:ext uri="{D42A27DB-BD31-4B8C-83A1-F6EECF244321}">
                <p14:modId xmlns:p14="http://schemas.microsoft.com/office/powerpoint/2010/main" val="433315501"/>
              </p:ext>
            </p:extLst>
          </p:nvPr>
        </p:nvGraphicFramePr>
        <p:xfrm>
          <a:off x="5359205" y="2197005"/>
          <a:ext cx="562356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7473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Q8. To the best of your recollection, what type of behaviors were used by the bully in the incident of workplace bullying you witnessed? (mark all that apply)</a:t>
            </a:r>
          </a:p>
        </p:txBody>
      </p:sp>
      <p:graphicFrame>
        <p:nvGraphicFramePr>
          <p:cNvPr id="5" name="Table 4"/>
          <p:cNvGraphicFramePr>
            <a:graphicFrameLocks noGrp="1"/>
          </p:cNvGraphicFramePr>
          <p:nvPr>
            <p:extLst>
              <p:ext uri="{D42A27DB-BD31-4B8C-83A1-F6EECF244321}">
                <p14:modId xmlns:p14="http://schemas.microsoft.com/office/powerpoint/2010/main" val="2182927035"/>
              </p:ext>
            </p:extLst>
          </p:nvPr>
        </p:nvGraphicFramePr>
        <p:xfrm>
          <a:off x="1126759" y="2065867"/>
          <a:ext cx="9249507" cy="4687814"/>
        </p:xfrm>
        <a:graphic>
          <a:graphicData uri="http://schemas.openxmlformats.org/drawingml/2006/table">
            <a:tbl>
              <a:tblPr>
                <a:tableStyleId>{5C22544A-7EE6-4342-B048-85BDC9FD1C3A}</a:tableStyleId>
              </a:tblPr>
              <a:tblGrid>
                <a:gridCol w="6755106">
                  <a:extLst>
                    <a:ext uri="{9D8B030D-6E8A-4147-A177-3AD203B41FA5}">
                      <a16:colId xmlns:a16="http://schemas.microsoft.com/office/drawing/2014/main" val="392799489"/>
                    </a:ext>
                  </a:extLst>
                </a:gridCol>
                <a:gridCol w="2494401">
                  <a:extLst>
                    <a:ext uri="{9D8B030D-6E8A-4147-A177-3AD203B41FA5}">
                      <a16:colId xmlns:a16="http://schemas.microsoft.com/office/drawing/2014/main" val="3470501324"/>
                    </a:ext>
                  </a:extLst>
                </a:gridCol>
              </a:tblGrid>
              <a:tr h="288071">
                <a:tc>
                  <a:txBody>
                    <a:bodyPr/>
                    <a:lstStyle/>
                    <a:p>
                      <a:pPr algn="l" fontAlgn="ctr"/>
                      <a:r>
                        <a:rPr lang="en-US" sz="1100" b="1" u="none" strike="noStrike" dirty="0">
                          <a:effectLst/>
                        </a:rPr>
                        <a:t>Answer</a:t>
                      </a:r>
                      <a:endParaRPr lang="en-US" sz="1100" b="1" i="0" u="none" strike="noStrike" dirty="0">
                        <a:solidFill>
                          <a:srgbClr val="000000"/>
                        </a:solidFill>
                        <a:effectLst/>
                        <a:latin typeface="Microsoft Sans Serif" panose="020B0604020202020204" pitchFamily="34" charset="0"/>
                      </a:endParaRPr>
                    </a:p>
                  </a:txBody>
                  <a:tcPr marL="5439" marR="5439" marT="5439" marB="0" anchor="ctr"/>
                </a:tc>
                <a:tc>
                  <a:txBody>
                    <a:bodyPr/>
                    <a:lstStyle/>
                    <a:p>
                      <a:pPr algn="ctr" fontAlgn="ctr"/>
                      <a:r>
                        <a:rPr lang="en-US" sz="1100" b="1" u="none" strike="noStrike" dirty="0">
                          <a:effectLst/>
                        </a:rPr>
                        <a:t>Response</a:t>
                      </a:r>
                    </a:p>
                    <a:p>
                      <a:pPr algn="ctr" fontAlgn="ctr"/>
                      <a:r>
                        <a:rPr lang="en-US" sz="1100" b="1" u="none" strike="noStrike" dirty="0">
                          <a:effectLst/>
                        </a:rPr>
                        <a:t>Percent</a:t>
                      </a:r>
                      <a:endParaRPr lang="en-US" sz="1100" b="1" i="0" u="none" strike="noStrike" dirty="0">
                        <a:solidFill>
                          <a:srgbClr val="000000"/>
                        </a:solidFill>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3041311567"/>
                  </a:ext>
                </a:extLst>
              </a:tr>
              <a:tr h="236219">
                <a:tc>
                  <a:txBody>
                    <a:bodyPr/>
                    <a:lstStyle/>
                    <a:p>
                      <a:pPr algn="l" fontAlgn="b"/>
                      <a:r>
                        <a:rPr lang="en-US" sz="1100" b="1" u="none" strike="noStrike">
                          <a:effectLst/>
                        </a:rPr>
                        <a:t>Staring, glaring or other nonverbal demonstrations of hostility</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64.3%</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3961377288"/>
                  </a:ext>
                </a:extLst>
              </a:tr>
              <a:tr h="158987">
                <a:tc>
                  <a:txBody>
                    <a:bodyPr/>
                    <a:lstStyle/>
                    <a:p>
                      <a:pPr algn="l" fontAlgn="b"/>
                      <a:r>
                        <a:rPr lang="en-US" sz="1100" b="1" u="none" strike="noStrike">
                          <a:effectLst/>
                        </a:rPr>
                        <a:t>Exclusion or social isolation</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41.1%</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4092572506"/>
                  </a:ext>
                </a:extLst>
              </a:tr>
              <a:tr h="158987">
                <a:tc>
                  <a:txBody>
                    <a:bodyPr/>
                    <a:lstStyle/>
                    <a:p>
                      <a:pPr algn="l" fontAlgn="b"/>
                      <a:r>
                        <a:rPr lang="en-US" sz="1100" b="1" u="none" strike="noStrike">
                          <a:effectLst/>
                        </a:rPr>
                        <a:t>Excessive monitoring or micro-managing</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60.7%</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767643087"/>
                  </a:ext>
                </a:extLst>
              </a:tr>
              <a:tr h="312978">
                <a:tc>
                  <a:txBody>
                    <a:bodyPr/>
                    <a:lstStyle/>
                    <a:p>
                      <a:pPr algn="l" fontAlgn="b"/>
                      <a:r>
                        <a:rPr lang="en-US" sz="1100" b="1" u="none" strike="noStrike">
                          <a:effectLst/>
                        </a:rPr>
                        <a:t>Work-related harassment (work-overload, unrealistic deadlines, meaningless tasks)</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48.2%</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3971559854"/>
                  </a:ext>
                </a:extLst>
              </a:tr>
              <a:tr h="312978">
                <a:tc>
                  <a:txBody>
                    <a:bodyPr/>
                    <a:lstStyle/>
                    <a:p>
                      <a:pPr algn="l" fontAlgn="b"/>
                      <a:r>
                        <a:rPr lang="en-US" sz="1100" b="1" u="none" strike="noStrike">
                          <a:effectLst/>
                        </a:rPr>
                        <a:t>Being held to a different standard than the rest of an employee’s work group</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46.4%</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252748398"/>
                  </a:ext>
                </a:extLst>
              </a:tr>
              <a:tr h="312978">
                <a:tc>
                  <a:txBody>
                    <a:bodyPr/>
                    <a:lstStyle/>
                    <a:p>
                      <a:pPr algn="l" fontAlgn="b"/>
                      <a:r>
                        <a:rPr lang="en-US" sz="1100" b="1" u="none" strike="noStrike">
                          <a:effectLst/>
                        </a:rPr>
                        <a:t>Consistent ignoring or interrupting of an employee in front of co-workers</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dirty="0">
                          <a:effectLst/>
                        </a:rPr>
                        <a:t>41.1%</a:t>
                      </a:r>
                      <a:endParaRPr lang="en-US" sz="1100" b="1" i="0" u="none" strike="noStrike" dirty="0">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2109073148"/>
                  </a:ext>
                </a:extLst>
              </a:tr>
              <a:tr h="312978">
                <a:tc>
                  <a:txBody>
                    <a:bodyPr/>
                    <a:lstStyle/>
                    <a:p>
                      <a:pPr algn="l" fontAlgn="b"/>
                      <a:r>
                        <a:rPr lang="en-US" sz="1100" b="1" u="none" strike="noStrike">
                          <a:effectLst/>
                        </a:rPr>
                        <a:t>Personal attacks (angry outbursts, excessive profanity, or name-calling)</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60.7%</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1678186134"/>
                  </a:ext>
                </a:extLst>
              </a:tr>
              <a:tr h="236219">
                <a:tc>
                  <a:txBody>
                    <a:bodyPr/>
                    <a:lstStyle/>
                    <a:p>
                      <a:pPr algn="l" fontAlgn="b"/>
                      <a:r>
                        <a:rPr lang="en-US" sz="1100" b="1" u="none" strike="noStrike">
                          <a:effectLst/>
                        </a:rPr>
                        <a:t>Encouragement of others to turn against the targeted employee</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51.8%</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2493655117"/>
                  </a:ext>
                </a:extLst>
              </a:tr>
              <a:tr h="312978">
                <a:tc>
                  <a:txBody>
                    <a:bodyPr/>
                    <a:lstStyle/>
                    <a:p>
                      <a:pPr algn="l" fontAlgn="b"/>
                      <a:r>
                        <a:rPr lang="en-US" sz="1100" b="1" u="none" strike="noStrike">
                          <a:effectLst/>
                        </a:rPr>
                        <a:t>Sabotage of a co-worker’s work product or undermining of an employee’s work performance</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35.7%</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1952755525"/>
                  </a:ext>
                </a:extLst>
              </a:tr>
              <a:tr h="158987">
                <a:tc>
                  <a:txBody>
                    <a:bodyPr/>
                    <a:lstStyle/>
                    <a:p>
                      <a:pPr algn="l" fontAlgn="b"/>
                      <a:r>
                        <a:rPr lang="en-US" sz="1100" b="1" u="none" strike="noStrike">
                          <a:effectLst/>
                        </a:rPr>
                        <a:t>Stalking</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14.3%</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732072400"/>
                  </a:ext>
                </a:extLst>
              </a:tr>
              <a:tr h="158987">
                <a:tc>
                  <a:txBody>
                    <a:bodyPr/>
                    <a:lstStyle/>
                    <a:p>
                      <a:pPr algn="l" fontAlgn="b"/>
                      <a:r>
                        <a:rPr lang="en-US" sz="1100" b="1" u="none" strike="noStrike">
                          <a:effectLst/>
                        </a:rPr>
                        <a:t>Unwelcome touching or unconsented-to touching</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12.5%</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441634796"/>
                  </a:ext>
                </a:extLst>
              </a:tr>
              <a:tr h="158987">
                <a:tc>
                  <a:txBody>
                    <a:bodyPr/>
                    <a:lstStyle/>
                    <a:p>
                      <a:pPr algn="l" fontAlgn="b"/>
                      <a:r>
                        <a:rPr lang="en-US" sz="1100" b="1" u="none" strike="noStrike">
                          <a:effectLst/>
                        </a:rPr>
                        <a:t>Invasion of another’s person’s personal space</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30.4%</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2759632000"/>
                  </a:ext>
                </a:extLst>
              </a:tr>
              <a:tr h="312978">
                <a:tc>
                  <a:txBody>
                    <a:bodyPr/>
                    <a:lstStyle/>
                    <a:p>
                      <a:pPr algn="l" fontAlgn="b"/>
                      <a:r>
                        <a:rPr lang="en-US" sz="1100" b="1" u="none" strike="noStrike">
                          <a:effectLst/>
                        </a:rPr>
                        <a:t>Unreasonable interference with an employee’s ability to do his or her work (i.e., overloading of emails)</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25.0%</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2130509823"/>
                  </a:ext>
                </a:extLst>
              </a:tr>
              <a:tr h="312978">
                <a:tc>
                  <a:txBody>
                    <a:bodyPr/>
                    <a:lstStyle/>
                    <a:p>
                      <a:pPr algn="l" fontAlgn="b"/>
                      <a:r>
                        <a:rPr lang="en-US" sz="1100" b="1" u="none" strike="noStrike">
                          <a:effectLst/>
                        </a:rPr>
                        <a:t>Repeated infliction of verbal abuse, such as the use of derogatory remarks, insults and epithets</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53.6%</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3716251886"/>
                  </a:ext>
                </a:extLst>
              </a:tr>
              <a:tr h="351447">
                <a:tc>
                  <a:txBody>
                    <a:bodyPr/>
                    <a:lstStyle/>
                    <a:p>
                      <a:pPr algn="l" fontAlgn="b"/>
                      <a:r>
                        <a:rPr lang="en-US" sz="1100" b="1" u="none" strike="noStrike">
                          <a:effectLst/>
                        </a:rPr>
                        <a:t>Conduct that a reasonable person would find hostile, offensive, and unrelated to the employer’s legitimate business interests</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a:effectLst/>
                        </a:rPr>
                        <a:t>28.6%</a:t>
                      </a:r>
                      <a:endParaRPr lang="en-US" sz="1100" b="1" i="0" u="none" strike="noStrike">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1327927865"/>
                  </a:ext>
                </a:extLst>
              </a:tr>
              <a:tr h="466969">
                <a:tc>
                  <a:txBody>
                    <a:bodyPr/>
                    <a:lstStyle/>
                    <a:p>
                      <a:pPr algn="l" fontAlgn="b"/>
                      <a:r>
                        <a:rPr lang="en-US" sz="1100" b="1" u="none" strike="noStrike">
                          <a:effectLst/>
                        </a:rPr>
                        <a:t>If you selected "Conduct that a reasonable person would find hostile, offensive, and unrelated to the employer’s legitimate business interests", please specify.</a:t>
                      </a:r>
                      <a:endParaRPr lang="en-US" sz="1100" b="1" i="0" u="none" strike="noStrike">
                        <a:effectLst/>
                        <a:latin typeface="Microsoft Sans Serif" panose="020B0604020202020204" pitchFamily="34" charset="0"/>
                      </a:endParaRPr>
                    </a:p>
                  </a:txBody>
                  <a:tcPr marL="5439" marR="5439" marT="5439" marB="0" anchor="b"/>
                </a:tc>
                <a:tc>
                  <a:txBody>
                    <a:bodyPr/>
                    <a:lstStyle/>
                    <a:p>
                      <a:pPr algn="ctr" fontAlgn="ctr"/>
                      <a:r>
                        <a:rPr lang="en-US" sz="1100" b="1" u="none" strike="noStrike" dirty="0">
                          <a:effectLst/>
                        </a:rPr>
                        <a:t>21.4%</a:t>
                      </a:r>
                      <a:endParaRPr lang="en-US" sz="1100" b="1" i="0" u="none" strike="noStrike" dirty="0">
                        <a:effectLst/>
                        <a:latin typeface="Microsoft Sans Serif" panose="020B0604020202020204" pitchFamily="34" charset="0"/>
                      </a:endParaRPr>
                    </a:p>
                  </a:txBody>
                  <a:tcPr marL="5439" marR="5439" marT="5439" marB="0" anchor="ctr"/>
                </a:tc>
                <a:extLst>
                  <a:ext uri="{0D108BD9-81ED-4DB2-BD59-A6C34878D82A}">
                    <a16:rowId xmlns:a16="http://schemas.microsoft.com/office/drawing/2014/main" val="2460198362"/>
                  </a:ext>
                </a:extLst>
              </a:tr>
            </a:tbl>
          </a:graphicData>
        </a:graphic>
      </p:graphicFrame>
    </p:spTree>
    <p:extLst>
      <p:ext uri="{BB962C8B-B14F-4D97-AF65-F5344CB8AC3E}">
        <p14:creationId xmlns:p14="http://schemas.microsoft.com/office/powerpoint/2010/main" val="3674068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44</TotalTime>
  <Words>688</Words>
  <Application>Microsoft Office PowerPoint</Application>
  <PresentationFormat>Widescreen</PresentationFormat>
  <Paragraphs>123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Microsoft Sans Serif</vt:lpstr>
      <vt:lpstr>Celestial</vt:lpstr>
      <vt:lpstr>Workplace Bullying at Larned State Hospital</vt:lpstr>
      <vt:lpstr>Q1. For how many years have you worked for Larned State Hospital?</vt:lpstr>
      <vt:lpstr>Q2. In your job at Larned State Hospital, do you supervise any employees?</vt:lpstr>
      <vt:lpstr>Q3. Are you a member of the Kansas Organization of State Employees?</vt:lpstr>
      <vt:lpstr>Q4. How familiar or unfamiliar would you say you are with the term “workplace bullying?”</vt:lpstr>
      <vt:lpstr>Q5. Have you ever attended a workshop about workplace bullying?</vt:lpstr>
      <vt:lpstr>Q6. IN THE PAST TWO YEARS, have you witnessed any incidents of workplace bullying here at Larned State Hospital?</vt:lpstr>
      <vt:lpstr>Q7. Next, please think about the MOST RECENT incident of workplace bullying that you witnessed IN THE PAST TWO YEARS. Which of these categories describes the person or people who were doing the bullying? (check all that apply)</vt:lpstr>
      <vt:lpstr>Q8. To the best of your recollection, what type of behaviors were used by the bully in the incident of workplace bullying you witnessed? (mark all that apply)</vt:lpstr>
      <vt:lpstr>Q8. To the best of your recollection, what type of behaviors were used by the bully in the incident of workplace bullying you witnessed? (mark all that apply)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Bullying at Larned State Hospital</dc:title>
  <dc:creator>Kyle Nuckolls</dc:creator>
  <cp:lastModifiedBy>Kyle Nuckolls</cp:lastModifiedBy>
  <cp:revision>7</cp:revision>
  <dcterms:created xsi:type="dcterms:W3CDTF">2017-02-03T18:46:55Z</dcterms:created>
  <dcterms:modified xsi:type="dcterms:W3CDTF">2018-07-24T21:04:31Z</dcterms:modified>
</cp:coreProperties>
</file>